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27"/>
  </p:notesMasterIdLst>
  <p:sldIdLst>
    <p:sldId id="256" r:id="rId2"/>
    <p:sldId id="310" r:id="rId3"/>
    <p:sldId id="319" r:id="rId4"/>
    <p:sldId id="321" r:id="rId5"/>
    <p:sldId id="309" r:id="rId6"/>
    <p:sldId id="302" r:id="rId7"/>
    <p:sldId id="305" r:id="rId8"/>
    <p:sldId id="260" r:id="rId9"/>
    <p:sldId id="300" r:id="rId10"/>
    <p:sldId id="287" r:id="rId11"/>
    <p:sldId id="288" r:id="rId12"/>
    <p:sldId id="306" r:id="rId13"/>
    <p:sldId id="264" r:id="rId14"/>
    <p:sldId id="325" r:id="rId15"/>
    <p:sldId id="327" r:id="rId16"/>
    <p:sldId id="324" r:id="rId17"/>
    <p:sldId id="290" r:id="rId18"/>
    <p:sldId id="307" r:id="rId19"/>
    <p:sldId id="326" r:id="rId20"/>
    <p:sldId id="303" r:id="rId21"/>
    <p:sldId id="304" r:id="rId22"/>
    <p:sldId id="320" r:id="rId23"/>
    <p:sldId id="257" r:id="rId24"/>
    <p:sldId id="328" r:id="rId25"/>
    <p:sldId id="298" r:id="rId2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Merriweather Sans" pitchFamily="2" charset="77"/>
      <p:regular r:id="rId32"/>
      <p:bold r:id="rId33"/>
      <p:italic r:id="rId34"/>
      <p:boldItalic r:id="rId35"/>
    </p:embeddedFont>
    <p:embeddedFont>
      <p:font typeface="Merriweather Sans Light" pitchFamily="2" charset="77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455B"/>
    <a:srgbClr val="F7E8E6"/>
    <a:srgbClr val="F0F0F0"/>
    <a:srgbClr val="FFD3CC"/>
    <a:srgbClr val="B7D88F"/>
    <a:srgbClr val="8DC641"/>
    <a:srgbClr val="E46501"/>
    <a:srgbClr val="FEB559"/>
    <a:srgbClr val="865CAF"/>
    <a:srgbClr val="FFD5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897"/>
  </p:normalViewPr>
  <p:slideViewPr>
    <p:cSldViewPr snapToGrid="0">
      <p:cViewPr varScale="1">
        <p:scale>
          <a:sx n="146" d="100"/>
          <a:sy n="146" d="100"/>
        </p:scale>
        <p:origin x="5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07efdf3012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62;g107efdf3012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07efdf3012_0_5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g107efdf3012_0_5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18265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07efdf3012_0_6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g107efdf3012_0_6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28087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07efdf3012_0_6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g107efdf3012_0_6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07efdf3012_0_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202" name="Google Shape;202;g107efdf3012_0_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31548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07efdf3012_0_5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g107efdf3012_0_5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08935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07efdf3012_0_6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g107efdf3012_0_6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9285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07efdf3012_0_6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g107efdf3012_0_6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65504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07efdf3012_0_5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g107efdf3012_0_5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08335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07efdf3012_0_5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g107efdf3012_0_5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768443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07efdf3012_0_8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g107efdf3012_0_8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89845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07efdf3012_0_8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g107efdf3012_0_8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80271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07efdf3012_0_5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g107efdf3012_0_5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07efdf3012_0_5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g107efdf3012_0_5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35445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07efdf3012_0_5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g107efdf3012_0_5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404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07efdf3012_0_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g107efdf3012_0_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5761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07efdf3012_0_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g107efdf3012_0_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8657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07efdf3012_0_6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g107efdf3012_0_6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5267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07efdf3012_0_5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g107efdf3012_0_5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9246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07efdf3012_0_5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g107efdf3012_0_5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1863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07efdf3012_0_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g107efdf3012_0_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07efdf3012_0_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202" name="Google Shape;202;g107efdf3012_0_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4473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>
            <a:spLocks noGrp="1"/>
          </p:cNvSpPr>
          <p:nvPr>
            <p:ph type="pic" idx="2"/>
          </p:nvPr>
        </p:nvSpPr>
        <p:spPr>
          <a:xfrm>
            <a:off x="5070650" y="0"/>
            <a:ext cx="37782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568775" y="1916400"/>
            <a:ext cx="3660600" cy="1310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 b="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8848908" y="0"/>
            <a:ext cx="2952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" name="Google Shape;13;p2"/>
          <p:cNvCxnSpPr/>
          <p:nvPr/>
        </p:nvCxnSpPr>
        <p:spPr>
          <a:xfrm rot="-5400000">
            <a:off x="6232458" y="2547927"/>
            <a:ext cx="5232900" cy="0"/>
          </a:xfrm>
          <a:prstGeom prst="straightConnector1">
            <a:avLst/>
          </a:prstGeom>
          <a:noFill/>
          <a:ln w="95250" cap="flat" cmpd="sng">
            <a:solidFill>
              <a:srgbClr val="FFD2CC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chemeClr val="accent5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1160550" y="2963925"/>
            <a:ext cx="4403100" cy="193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3" name="Google Shape;23;p4"/>
          <p:cNvCxnSpPr/>
          <p:nvPr/>
        </p:nvCxnSpPr>
        <p:spPr>
          <a:xfrm rot="-5400000">
            <a:off x="-2094956" y="2564596"/>
            <a:ext cx="5232900" cy="0"/>
          </a:xfrm>
          <a:prstGeom prst="straightConnector1">
            <a:avLst/>
          </a:prstGeom>
          <a:noFill/>
          <a:ln w="285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" name="Google Shape;24;p4"/>
          <p:cNvSpPr txBox="1">
            <a:spLocks noGrp="1"/>
          </p:cNvSpPr>
          <p:nvPr>
            <p:ph type="ctrTitle"/>
          </p:nvPr>
        </p:nvSpPr>
        <p:spPr>
          <a:xfrm>
            <a:off x="1160550" y="2070900"/>
            <a:ext cx="4301100" cy="771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1"/>
          </p:nvPr>
        </p:nvSpPr>
        <p:spPr>
          <a:xfrm>
            <a:off x="855275" y="1353950"/>
            <a:ext cx="3473100" cy="341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2"/>
          </p:nvPr>
        </p:nvSpPr>
        <p:spPr>
          <a:xfrm>
            <a:off x="4815597" y="1353950"/>
            <a:ext cx="3473100" cy="341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514350" y="1054775"/>
            <a:ext cx="74334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514350" y="2399025"/>
            <a:ext cx="2346600" cy="237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3383375" y="2398850"/>
            <a:ext cx="2315700" cy="237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6283100" y="2398850"/>
            <a:ext cx="2346600" cy="237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" name="Google Shape;42;p7"/>
          <p:cNvSpPr/>
          <p:nvPr/>
        </p:nvSpPr>
        <p:spPr>
          <a:xfrm>
            <a:off x="0" y="4896113"/>
            <a:ext cx="9144000" cy="247500"/>
          </a:xfrm>
          <a:prstGeom prst="rect">
            <a:avLst/>
          </a:prstGeom>
          <a:solidFill>
            <a:srgbClr val="FFD2CC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" name="Google Shape;43;p7"/>
          <p:cNvCxnSpPr/>
          <p:nvPr/>
        </p:nvCxnSpPr>
        <p:spPr>
          <a:xfrm>
            <a:off x="3398720" y="2212297"/>
            <a:ext cx="2346525" cy="0"/>
          </a:xfrm>
          <a:prstGeom prst="straightConnector1">
            <a:avLst/>
          </a:prstGeom>
          <a:noFill/>
          <a:ln w="38100" cap="rnd" cmpd="sng">
            <a:solidFill>
              <a:srgbClr val="FFD2C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4" name="Google Shape;44;p7"/>
          <p:cNvCxnSpPr/>
          <p:nvPr/>
        </p:nvCxnSpPr>
        <p:spPr>
          <a:xfrm>
            <a:off x="6283091" y="2212297"/>
            <a:ext cx="2346525" cy="0"/>
          </a:xfrm>
          <a:prstGeom prst="straightConnector1">
            <a:avLst/>
          </a:prstGeom>
          <a:noFill/>
          <a:ln w="38100" cap="rnd" cmpd="sng">
            <a:solidFill>
              <a:srgbClr val="FFD2C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" name="Google Shape;45;p7"/>
          <p:cNvCxnSpPr/>
          <p:nvPr/>
        </p:nvCxnSpPr>
        <p:spPr>
          <a:xfrm>
            <a:off x="514350" y="2212297"/>
            <a:ext cx="2346525" cy="0"/>
          </a:xfrm>
          <a:prstGeom prst="straightConnector1">
            <a:avLst/>
          </a:prstGeom>
          <a:noFill/>
          <a:ln w="38100" cap="rnd" cmpd="sng">
            <a:solidFill>
              <a:srgbClr val="FFD2CC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Merriweather Sans"/>
              <a:buNone/>
              <a:defRPr sz="3200" b="1">
                <a:solidFill>
                  <a:schemeClr val="accent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353947"/>
            <a:ext cx="74334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65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erriweather Sans Light"/>
              <a:buChar char="●"/>
              <a:defRPr sz="1700">
                <a:solidFill>
                  <a:schemeClr val="dk1"/>
                </a:solidFill>
                <a:latin typeface="Merriweather Sans Light"/>
                <a:ea typeface="Merriweather Sans Light"/>
                <a:cs typeface="Merriweather Sans Light"/>
                <a:sym typeface="Merriweather Sans Light"/>
              </a:defRPr>
            </a:lvl1pPr>
            <a:lvl2pPr marL="914400" lvl="1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erriweather Sans Light"/>
              <a:buChar char="○"/>
              <a:defRPr sz="1700">
                <a:solidFill>
                  <a:schemeClr val="dk1"/>
                </a:solidFill>
                <a:latin typeface="Merriweather Sans Light"/>
                <a:ea typeface="Merriweather Sans Light"/>
                <a:cs typeface="Merriweather Sans Light"/>
                <a:sym typeface="Merriweather Sans Light"/>
              </a:defRPr>
            </a:lvl2pPr>
            <a:lvl3pPr marL="1371600" lvl="2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erriweather Sans Light"/>
              <a:buChar char="■"/>
              <a:defRPr sz="1700">
                <a:solidFill>
                  <a:schemeClr val="dk1"/>
                </a:solidFill>
                <a:latin typeface="Merriweather Sans Light"/>
                <a:ea typeface="Merriweather Sans Light"/>
                <a:cs typeface="Merriweather Sans Light"/>
                <a:sym typeface="Merriweather Sans Light"/>
              </a:defRPr>
            </a:lvl3pPr>
            <a:lvl4pPr marL="1828800" lvl="3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erriweather Sans Light"/>
              <a:buChar char="●"/>
              <a:defRPr sz="1700">
                <a:solidFill>
                  <a:schemeClr val="dk1"/>
                </a:solidFill>
                <a:latin typeface="Merriweather Sans Light"/>
                <a:ea typeface="Merriweather Sans Light"/>
                <a:cs typeface="Merriweather Sans Light"/>
                <a:sym typeface="Merriweather Sans Light"/>
              </a:defRPr>
            </a:lvl4pPr>
            <a:lvl5pPr marL="2286000" lvl="4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erriweather Sans Light"/>
              <a:buChar char="○"/>
              <a:defRPr sz="1700">
                <a:solidFill>
                  <a:schemeClr val="dk1"/>
                </a:solidFill>
                <a:latin typeface="Merriweather Sans Light"/>
                <a:ea typeface="Merriweather Sans Light"/>
                <a:cs typeface="Merriweather Sans Light"/>
                <a:sym typeface="Merriweather Sans Light"/>
              </a:defRPr>
            </a:lvl5pPr>
            <a:lvl6pPr marL="2743200" lvl="5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erriweather Sans Light"/>
              <a:buChar char="■"/>
              <a:defRPr sz="1700">
                <a:solidFill>
                  <a:schemeClr val="dk1"/>
                </a:solidFill>
                <a:latin typeface="Merriweather Sans Light"/>
                <a:ea typeface="Merriweather Sans Light"/>
                <a:cs typeface="Merriweather Sans Light"/>
                <a:sym typeface="Merriweather Sans Light"/>
              </a:defRPr>
            </a:lvl6pPr>
            <a:lvl7pPr marL="3200400" lvl="6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erriweather Sans Light"/>
              <a:buChar char="●"/>
              <a:defRPr sz="1700">
                <a:solidFill>
                  <a:schemeClr val="dk1"/>
                </a:solidFill>
                <a:latin typeface="Merriweather Sans Light"/>
                <a:ea typeface="Merriweather Sans Light"/>
                <a:cs typeface="Merriweather Sans Light"/>
                <a:sym typeface="Merriweather Sans Light"/>
              </a:defRPr>
            </a:lvl7pPr>
            <a:lvl8pPr marL="3657600" lvl="7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erriweather Sans Light"/>
              <a:buChar char="○"/>
              <a:defRPr sz="1700">
                <a:solidFill>
                  <a:schemeClr val="dk1"/>
                </a:solidFill>
                <a:latin typeface="Merriweather Sans Light"/>
                <a:ea typeface="Merriweather Sans Light"/>
                <a:cs typeface="Merriweather Sans Light"/>
                <a:sym typeface="Merriweather Sans Light"/>
              </a:defRPr>
            </a:lvl8pPr>
            <a:lvl9pPr marL="4114800" lvl="8" indent="-33655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700"/>
              <a:buFont typeface="Merriweather Sans Light"/>
              <a:buChar char="■"/>
              <a:defRPr sz="1700">
                <a:solidFill>
                  <a:schemeClr val="dk1"/>
                </a:solidFill>
                <a:latin typeface="Merriweather Sans Light"/>
                <a:ea typeface="Merriweather Sans Light"/>
                <a:cs typeface="Merriweather Sans Light"/>
                <a:sym typeface="Merriweather Sans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3" r:id="rId4"/>
    <p:sldLayoutId id="2147483656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5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10" Type="http://schemas.openxmlformats.org/officeDocument/2006/relationships/image" Target="../media/image7.svg"/><Relationship Id="rId4" Type="http://schemas.openxmlformats.org/officeDocument/2006/relationships/image" Target="../media/image52.svg"/><Relationship Id="rId9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1.wdp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1"/>
          <p:cNvSpPr/>
          <p:nvPr/>
        </p:nvSpPr>
        <p:spPr>
          <a:xfrm>
            <a:off x="8848908" y="0"/>
            <a:ext cx="295200" cy="5143500"/>
          </a:xfrm>
          <a:prstGeom prst="rect">
            <a:avLst/>
          </a:prstGeom>
          <a:solidFill>
            <a:srgbClr val="FFD5D8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1"/>
          <p:cNvSpPr txBox="1"/>
          <p:nvPr/>
        </p:nvSpPr>
        <p:spPr>
          <a:xfrm>
            <a:off x="514350" y="1652588"/>
            <a:ext cx="3134014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accent5"/>
                </a:solidFill>
                <a:latin typeface="Arial" panose="020B0604020202020204" pitchFamily="34" charset="0"/>
                <a:ea typeface="Merriweather Sans"/>
                <a:cs typeface="Arial" panose="020B0604020202020204" pitchFamily="34" charset="0"/>
                <a:sym typeface="Merriweather Sans"/>
              </a:rPr>
              <a:t>The role of biomimetic in drug delivery</a:t>
            </a:r>
            <a:endParaRPr sz="3600" b="1" dirty="0">
              <a:solidFill>
                <a:schemeClr val="accent5"/>
              </a:solidFill>
              <a:latin typeface="Arial" panose="020B0604020202020204" pitchFamily="34" charset="0"/>
              <a:ea typeface="Merriweather Sans"/>
              <a:cs typeface="Arial" panose="020B0604020202020204" pitchFamily="34" charset="0"/>
              <a:sym typeface="Merriweather Sans"/>
            </a:endParaRPr>
          </a:p>
        </p:txBody>
      </p:sp>
      <p:pic>
        <p:nvPicPr>
          <p:cNvPr id="66" name="Google Shape;66;p11"/>
          <p:cNvPicPr preferRelativeResize="0"/>
          <p:nvPr/>
        </p:nvPicPr>
        <p:blipFill>
          <a:blip r:embed="rId3"/>
          <a:srcRect l="24905" r="24905"/>
          <a:stretch/>
        </p:blipFill>
        <p:spPr>
          <a:xfrm>
            <a:off x="5045007" y="-2"/>
            <a:ext cx="3803901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72CC2B-61C4-9AA6-54BD-654391DCCA25}"/>
              </a:ext>
            </a:extLst>
          </p:cNvPr>
          <p:cNvSpPr txBox="1"/>
          <p:nvPr/>
        </p:nvSpPr>
        <p:spPr>
          <a:xfrm>
            <a:off x="514350" y="4073051"/>
            <a:ext cx="1527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D5D8"/>
                </a:solidFill>
              </a:rPr>
              <a:t>By: </a:t>
            </a:r>
            <a:r>
              <a:rPr lang="en-US" b="1" dirty="0">
                <a:solidFill>
                  <a:srgbClr val="FFD5D8"/>
                </a:solidFill>
              </a:rPr>
              <a:t>Zahra </a:t>
            </a:r>
            <a:r>
              <a:rPr lang="en-US" b="1" dirty="0" err="1">
                <a:solidFill>
                  <a:srgbClr val="FFD5D8"/>
                </a:solidFill>
              </a:rPr>
              <a:t>Katoli</a:t>
            </a:r>
            <a:endParaRPr lang="en-US" b="1" dirty="0">
              <a:solidFill>
                <a:srgbClr val="FFD5D8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ED0D00-23FD-3CF6-7281-AA6CA5538673}"/>
              </a:ext>
            </a:extLst>
          </p:cNvPr>
          <p:cNvSpPr txBox="1"/>
          <p:nvPr/>
        </p:nvSpPr>
        <p:spPr>
          <a:xfrm>
            <a:off x="592048" y="4522662"/>
            <a:ext cx="8402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D5D8"/>
                </a:solidFill>
              </a:rPr>
              <a:t>Nov 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7" name="Google Shape;207;p21"/>
          <p:cNvCxnSpPr/>
          <p:nvPr/>
        </p:nvCxnSpPr>
        <p:spPr>
          <a:xfrm rot="-5400000">
            <a:off x="-2094956" y="2564596"/>
            <a:ext cx="5232900" cy="0"/>
          </a:xfrm>
          <a:prstGeom prst="straightConnector1">
            <a:avLst/>
          </a:pr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3BEE24-165A-2897-3A95-F1DDB67762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rgbClr val="2F45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en" dirty="0">
              <a:solidFill>
                <a:srgbClr val="2F45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Google Shape;207;p21">
            <a:extLst>
              <a:ext uri="{FF2B5EF4-FFF2-40B4-BE49-F238E27FC236}">
                <a16:creationId xmlns:a16="http://schemas.microsoft.com/office/drawing/2014/main" id="{92C6F4AE-B6BF-C40C-09CF-B726F83F7170}"/>
              </a:ext>
            </a:extLst>
          </p:cNvPr>
          <p:cNvCxnSpPr/>
          <p:nvPr/>
        </p:nvCxnSpPr>
        <p:spPr>
          <a:xfrm rot="-5400000">
            <a:off x="6006056" y="2571750"/>
            <a:ext cx="5232900" cy="0"/>
          </a:xfrm>
          <a:prstGeom prst="straightConnector1">
            <a:avLst/>
          </a:pr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070AE622-ED2D-CC3F-8D4E-4B3EC2C0E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59457" y="1158290"/>
            <a:ext cx="2826919" cy="2826919"/>
          </a:xfrm>
          <a:prstGeom prst="ellipse">
            <a:avLst/>
          </a:prstGeom>
          <a:solidFill>
            <a:schemeClr val="bg1">
              <a:lumMod val="95000"/>
              <a:alpha val="6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49CB85-05AF-8E9D-398C-7A87A4D73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655" y="1537948"/>
            <a:ext cx="2624687" cy="2053295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10C82C3-A4CE-C687-C337-D304E3AE3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31428" y="1954631"/>
            <a:ext cx="1219928" cy="1219928"/>
          </a:xfrm>
          <a:prstGeom prst="ellipse">
            <a:avLst/>
          </a:prstGeom>
          <a:solidFill>
            <a:srgbClr val="F7E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en-US" sz="1200" dirty="0">
              <a:solidFill>
                <a:srgbClr val="2F455B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654952D-F6F5-7F74-5751-0A948BFDC1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71029" y="548326"/>
            <a:ext cx="1219928" cy="1219928"/>
          </a:xfrm>
          <a:prstGeom prst="ellipse">
            <a:avLst/>
          </a:prstGeom>
          <a:solidFill>
            <a:srgbClr val="F7E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en-US" sz="1200" dirty="0">
              <a:solidFill>
                <a:srgbClr val="2F455B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12EAB4-C434-2334-6244-B32783F3A3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94477" y="1954631"/>
            <a:ext cx="1219928" cy="1219928"/>
          </a:xfrm>
          <a:prstGeom prst="ellipse">
            <a:avLst/>
          </a:prstGeom>
          <a:solidFill>
            <a:srgbClr val="F7E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en-US" sz="1200" dirty="0">
              <a:solidFill>
                <a:srgbClr val="2F455B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3BBA41E-FC16-43F3-2C57-0D5EFA353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53043" y="534015"/>
            <a:ext cx="1219928" cy="1219928"/>
          </a:xfrm>
          <a:prstGeom prst="ellipse">
            <a:avLst/>
          </a:prstGeom>
          <a:solidFill>
            <a:srgbClr val="F7E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en-US" sz="1200" dirty="0">
              <a:solidFill>
                <a:srgbClr val="2F455B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45259F6-2B38-6C33-B8FC-3F6AB4FEF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71030" y="3375246"/>
            <a:ext cx="1219926" cy="1219928"/>
          </a:xfrm>
          <a:prstGeom prst="ellipse">
            <a:avLst/>
          </a:prstGeom>
          <a:solidFill>
            <a:srgbClr val="F7E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en-US" sz="1200" dirty="0">
              <a:solidFill>
                <a:srgbClr val="2F455B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529C44A-F6C9-2FEC-5EE3-42DF04FE90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53043" y="3389557"/>
            <a:ext cx="1219928" cy="1219928"/>
          </a:xfrm>
          <a:prstGeom prst="ellipse">
            <a:avLst/>
          </a:prstGeom>
          <a:solidFill>
            <a:srgbClr val="F7E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en-US" sz="1200" dirty="0">
              <a:solidFill>
                <a:srgbClr val="2F455B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82CB66-0809-7421-E803-DD24D6B7C7EE}"/>
              </a:ext>
            </a:extLst>
          </p:cNvPr>
          <p:cNvSpPr txBox="1"/>
          <p:nvPr/>
        </p:nvSpPr>
        <p:spPr>
          <a:xfrm>
            <a:off x="1818366" y="3754376"/>
            <a:ext cx="925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2F455B"/>
                </a:solidFill>
              </a:rPr>
              <a:t>Bio-</a:t>
            </a:r>
          </a:p>
          <a:p>
            <a:pPr algn="ctr"/>
            <a:r>
              <a:rPr lang="en-US" sz="1200" dirty="0">
                <a:solidFill>
                  <a:srgbClr val="2F455B"/>
                </a:solidFill>
              </a:rPr>
              <a:t>compatible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1E2F33-57B4-4B55-8B02-8629489E3780}"/>
              </a:ext>
            </a:extLst>
          </p:cNvPr>
          <p:cNvSpPr txBox="1"/>
          <p:nvPr/>
        </p:nvSpPr>
        <p:spPr>
          <a:xfrm>
            <a:off x="6480528" y="3768688"/>
            <a:ext cx="764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2F455B"/>
                </a:solidFill>
              </a:rPr>
              <a:t>Uniform </a:t>
            </a:r>
          </a:p>
          <a:p>
            <a:pPr algn="ctr"/>
            <a:r>
              <a:rPr lang="en-US" sz="1200" dirty="0">
                <a:solidFill>
                  <a:srgbClr val="2F455B"/>
                </a:solidFill>
              </a:rPr>
              <a:t>size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68A88D-64D2-36DA-3F67-FEFA66990473}"/>
              </a:ext>
            </a:extLst>
          </p:cNvPr>
          <p:cNvSpPr txBox="1"/>
          <p:nvPr/>
        </p:nvSpPr>
        <p:spPr>
          <a:xfrm>
            <a:off x="6922766" y="2354270"/>
            <a:ext cx="763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2F455B"/>
                </a:solidFill>
              </a:rPr>
              <a:t>Regular </a:t>
            </a:r>
          </a:p>
          <a:p>
            <a:pPr algn="ctr"/>
            <a:r>
              <a:rPr lang="en-US" sz="1200" dirty="0">
                <a:solidFill>
                  <a:srgbClr val="2F455B"/>
                </a:solidFill>
              </a:rPr>
              <a:t>shape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59B4F2-1049-7F75-C421-CD73235E8432}"/>
              </a:ext>
            </a:extLst>
          </p:cNvPr>
          <p:cNvSpPr txBox="1"/>
          <p:nvPr/>
        </p:nvSpPr>
        <p:spPr>
          <a:xfrm>
            <a:off x="6204009" y="927457"/>
            <a:ext cx="1317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2F455B"/>
                </a:solidFill>
              </a:rPr>
              <a:t>Environmentally </a:t>
            </a:r>
          </a:p>
          <a:p>
            <a:pPr algn="ctr"/>
            <a:r>
              <a:rPr lang="en-US" sz="1200" dirty="0">
                <a:solidFill>
                  <a:srgbClr val="2F455B"/>
                </a:solidFill>
              </a:rPr>
              <a:t>friendly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18A894-878B-F5D7-C6C9-0EE74179931E}"/>
              </a:ext>
            </a:extLst>
          </p:cNvPr>
          <p:cNvSpPr txBox="1"/>
          <p:nvPr/>
        </p:nvSpPr>
        <p:spPr>
          <a:xfrm>
            <a:off x="1902524" y="913146"/>
            <a:ext cx="756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2F455B"/>
                </a:solidFill>
              </a:rPr>
              <a:t>Cost</a:t>
            </a:r>
          </a:p>
          <a:p>
            <a:pPr algn="ctr"/>
            <a:r>
              <a:rPr lang="en-US" sz="1200" dirty="0">
                <a:solidFill>
                  <a:srgbClr val="2F455B"/>
                </a:solidFill>
              </a:rPr>
              <a:t>effective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748075-40A1-57DF-7BED-E4CFC1E48FD3}"/>
              </a:ext>
            </a:extLst>
          </p:cNvPr>
          <p:cNvSpPr txBox="1"/>
          <p:nvPr/>
        </p:nvSpPr>
        <p:spPr>
          <a:xfrm>
            <a:off x="1387581" y="2426095"/>
            <a:ext cx="907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2F455B"/>
                </a:solidFill>
              </a:rPr>
              <a:t>Ubiquitous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B5F141-B05D-6DCE-E0BE-0910664EF5EE}"/>
              </a:ext>
            </a:extLst>
          </p:cNvPr>
          <p:cNvSpPr txBox="1"/>
          <p:nvPr/>
        </p:nvSpPr>
        <p:spPr>
          <a:xfrm>
            <a:off x="3901108" y="209772"/>
            <a:ext cx="13417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en-US" sz="1600" b="1" dirty="0">
                <a:solidFill>
                  <a:srgbClr val="2F455B"/>
                </a:solidFill>
              </a:rPr>
              <a:t>Advantages</a:t>
            </a:r>
          </a:p>
        </p:txBody>
      </p:sp>
    </p:spTree>
    <p:extLst>
      <p:ext uri="{BB962C8B-B14F-4D97-AF65-F5344CB8AC3E}">
        <p14:creationId xmlns:p14="http://schemas.microsoft.com/office/powerpoint/2010/main" val="2219847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>
            <a:alpha val="73000"/>
          </a:schemeClr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/>
          <p:nvPr/>
        </p:nvSpPr>
        <p:spPr>
          <a:xfrm>
            <a:off x="0" y="4749851"/>
            <a:ext cx="9144000" cy="39376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0847D7-213E-E941-C965-21630954C8C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rgbClr val="2F45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en" dirty="0">
              <a:solidFill>
                <a:srgbClr val="2F45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8C592A8-6914-B34E-BAFF-1AA8C6FA7612}"/>
              </a:ext>
            </a:extLst>
          </p:cNvPr>
          <p:cNvGrpSpPr/>
          <p:nvPr/>
        </p:nvGrpSpPr>
        <p:grpSpPr>
          <a:xfrm>
            <a:off x="1131741" y="2641947"/>
            <a:ext cx="7255655" cy="1636751"/>
            <a:chOff x="2290527" y="712749"/>
            <a:chExt cx="7255655" cy="163675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3887B3D-AF74-0A5A-ABED-C1DD768B2BD9}"/>
                </a:ext>
              </a:extLst>
            </p:cNvPr>
            <p:cNvSpPr/>
            <p:nvPr/>
          </p:nvSpPr>
          <p:spPr>
            <a:xfrm>
              <a:off x="7772400" y="974360"/>
              <a:ext cx="1371600" cy="1375140"/>
            </a:xfrm>
            <a:prstGeom prst="rect">
              <a:avLst/>
            </a:prstGeom>
            <a:solidFill>
              <a:srgbClr val="E7F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C50E408-2025-3BC3-34E0-FC711FB311A5}"/>
                </a:ext>
              </a:extLst>
            </p:cNvPr>
            <p:cNvGrpSpPr/>
            <p:nvPr/>
          </p:nvGrpSpPr>
          <p:grpSpPr>
            <a:xfrm>
              <a:off x="7543488" y="1115550"/>
              <a:ext cx="2002694" cy="1070254"/>
              <a:chOff x="7333169" y="1002148"/>
              <a:chExt cx="2074991" cy="110889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E8F8B8E-1DDC-ED3E-DAAE-B55F762F59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33169" y="1002148"/>
                <a:ext cx="2074991" cy="1108890"/>
              </a:xfrm>
              <a:prstGeom prst="rect">
                <a:avLst/>
              </a:prstGeom>
            </p:spPr>
          </p:pic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F55C7DA3-D677-7C67-AE0E-17F7DE6F3510}"/>
                  </a:ext>
                </a:extLst>
              </p:cNvPr>
              <p:cNvSpPr/>
              <p:nvPr/>
            </p:nvSpPr>
            <p:spPr>
              <a:xfrm>
                <a:off x="7991476" y="1139825"/>
                <a:ext cx="736600" cy="82549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98DE903-3A1B-39A8-8C81-B265B7DBD1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820" t="19701" r="1650" b="5445"/>
            <a:stretch/>
          </p:blipFill>
          <p:spPr>
            <a:xfrm>
              <a:off x="2290527" y="974360"/>
              <a:ext cx="5481873" cy="1375139"/>
            </a:xfrm>
            <a:prstGeom prst="rect">
              <a:avLst/>
            </a:prstGeom>
          </p:spPr>
        </p:pic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D7D9DA3C-315C-1DDF-F996-7E2266316C37}"/>
                </a:ext>
              </a:extLst>
            </p:cNvPr>
            <p:cNvSpPr/>
            <p:nvPr/>
          </p:nvSpPr>
          <p:spPr>
            <a:xfrm>
              <a:off x="7735531" y="1467025"/>
              <a:ext cx="233388" cy="221795"/>
            </a:xfrm>
            <a:prstGeom prst="rightArrow">
              <a:avLst/>
            </a:prstGeom>
            <a:solidFill>
              <a:srgbClr val="FAFEE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E1008A3-68E7-A59B-62C0-1D95EA7361AB}"/>
                </a:ext>
              </a:extLst>
            </p:cNvPr>
            <p:cNvSpPr txBox="1"/>
            <p:nvPr/>
          </p:nvSpPr>
          <p:spPr>
            <a:xfrm>
              <a:off x="7818383" y="712749"/>
              <a:ext cx="13244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2F455B"/>
                  </a:solidFill>
                </a:rPr>
                <a:t>Clean pollen grain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2C1C580-5D0E-0027-FBF1-F2FF61D318AB}"/>
                </a:ext>
              </a:extLst>
            </p:cNvPr>
            <p:cNvSpPr txBox="1"/>
            <p:nvPr/>
          </p:nvSpPr>
          <p:spPr>
            <a:xfrm>
              <a:off x="2471571" y="712749"/>
              <a:ext cx="88998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2F455B"/>
                  </a:solidFill>
                </a:rPr>
                <a:t>Acid enters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4036573-ACAC-B5F6-45A4-B4D6E144C5CE}"/>
                </a:ext>
              </a:extLst>
            </p:cNvPr>
            <p:cNvSpPr txBox="1"/>
            <p:nvPr/>
          </p:nvSpPr>
          <p:spPr>
            <a:xfrm>
              <a:off x="3889695" y="712749"/>
              <a:ext cx="98937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2F455B"/>
                  </a:solidFill>
                </a:rPr>
                <a:t>Water enters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3AA5F2B-45F6-572B-88C4-1B8D6C1AE609}"/>
                </a:ext>
              </a:extLst>
            </p:cNvPr>
            <p:cNvSpPr txBox="1"/>
            <p:nvPr/>
          </p:nvSpPr>
          <p:spPr>
            <a:xfrm>
              <a:off x="5214257" y="712749"/>
              <a:ext cx="118654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2F455B"/>
                  </a:solidFill>
                </a:rPr>
                <a:t>Turgor pressure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3F4C8B9-8D47-7E93-C254-A1BBAA6B344F}"/>
                </a:ext>
              </a:extLst>
            </p:cNvPr>
            <p:cNvSpPr txBox="1"/>
            <p:nvPr/>
          </p:nvSpPr>
          <p:spPr>
            <a:xfrm>
              <a:off x="6523340" y="712749"/>
              <a:ext cx="12490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2F455B"/>
                  </a:solidFill>
                </a:rPr>
                <a:t>Opened aperture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76737169-FB7D-F397-F9B3-B0C2C9A823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7" t="6513" r="74233" b="3739"/>
          <a:stretch/>
        </p:blipFill>
        <p:spPr>
          <a:xfrm>
            <a:off x="1131741" y="360913"/>
            <a:ext cx="1866892" cy="1554227"/>
          </a:xfrm>
          <a:prstGeom prst="rect">
            <a:avLst/>
          </a:prstGeom>
        </p:spPr>
      </p:pic>
      <p:cxnSp>
        <p:nvCxnSpPr>
          <p:cNvPr id="29" name="Google Shape;91;p13">
            <a:extLst>
              <a:ext uri="{FF2B5EF4-FFF2-40B4-BE49-F238E27FC236}">
                <a16:creationId xmlns:a16="http://schemas.microsoft.com/office/drawing/2014/main" id="{8F737FC5-5F36-D786-7CBF-3BAC97733E64}"/>
              </a:ext>
            </a:extLst>
          </p:cNvPr>
          <p:cNvCxnSpPr/>
          <p:nvPr/>
        </p:nvCxnSpPr>
        <p:spPr>
          <a:xfrm>
            <a:off x="-97950" y="2170794"/>
            <a:ext cx="9339900" cy="0"/>
          </a:xfrm>
          <a:prstGeom prst="straightConnector1">
            <a:avLst/>
          </a:prstGeom>
          <a:noFill/>
          <a:ln w="28575" cap="rnd" cmpd="sng">
            <a:solidFill>
              <a:srgbClr val="FFD3C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1EC6820-BDF9-F11B-1A37-E31CD14DA048}"/>
              </a:ext>
            </a:extLst>
          </p:cNvPr>
          <p:cNvSpPr txBox="1"/>
          <p:nvPr/>
        </p:nvSpPr>
        <p:spPr>
          <a:xfrm>
            <a:off x="3225595" y="1493087"/>
            <a:ext cx="21282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en-US" sz="2800" b="1" dirty="0">
                <a:solidFill>
                  <a:srgbClr val="2F455B"/>
                </a:solidFill>
              </a:rPr>
              <a:t>How to use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C12E90-CD4D-F647-EED9-A972808726F7}"/>
              </a:ext>
            </a:extLst>
          </p:cNvPr>
          <p:cNvSpPr txBox="1"/>
          <p:nvPr/>
        </p:nvSpPr>
        <p:spPr>
          <a:xfrm>
            <a:off x="239938" y="4928007"/>
            <a:ext cx="882340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Gonzalez-Cruz, Pedro, et al. "Chemical treatment method for obtaining clean and intact pollen shells of different species." </a:t>
            </a:r>
            <a:r>
              <a:rPr lang="en-US" sz="8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ACS biomaterials science &amp; engineering</a:t>
            </a:r>
            <a:r>
              <a:rPr lang="en-US" sz="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4.7 (2018): 2319-2329.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466738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D8E4B0-EA0D-D3B5-0A77-501772B013C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rgbClr val="FFD5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en" dirty="0">
              <a:solidFill>
                <a:srgbClr val="FFD5D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D07A14-0015-AEB9-9108-61772AA34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14" y="881342"/>
            <a:ext cx="3332107" cy="21503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F22AE9-478C-7EA9-EF2B-EF82B528AF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54" r="51710" b="71281"/>
          <a:stretch/>
        </p:blipFill>
        <p:spPr>
          <a:xfrm>
            <a:off x="5558084" y="868258"/>
            <a:ext cx="1617317" cy="11511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0BDEFB6-CFC3-68A0-8C91-22E1C9F28D8C}"/>
              </a:ext>
            </a:extLst>
          </p:cNvPr>
          <p:cNvGrpSpPr/>
          <p:nvPr/>
        </p:nvGrpSpPr>
        <p:grpSpPr>
          <a:xfrm>
            <a:off x="4332485" y="2210847"/>
            <a:ext cx="4422449" cy="2426799"/>
            <a:chOff x="3478204" y="1754933"/>
            <a:chExt cx="4790917" cy="265918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942555-1976-A295-1674-E2D2FF530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935" t="51756" r="1964" b="1959"/>
            <a:stretch/>
          </p:blipFill>
          <p:spPr>
            <a:xfrm>
              <a:off x="3478204" y="2423747"/>
              <a:ext cx="4751396" cy="199036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01D4AD7-B5DA-0225-BE97-4925127FFD65}"/>
                </a:ext>
              </a:extLst>
            </p:cNvPr>
            <p:cNvSpPr txBox="1"/>
            <p:nvPr/>
          </p:nvSpPr>
          <p:spPr>
            <a:xfrm>
              <a:off x="7762251" y="4143226"/>
              <a:ext cx="50687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/>
                <a:t>0.5 cm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F327170-A482-0A71-2B0E-75CC58E589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363" t="3119" r="2926" b="75232"/>
            <a:stretch/>
          </p:blipFill>
          <p:spPr>
            <a:xfrm>
              <a:off x="3478204" y="1754933"/>
              <a:ext cx="4751396" cy="659366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AB15050-0256-03FA-60AD-ACC6F43AE3EF}"/>
                </a:ext>
              </a:extLst>
            </p:cNvPr>
            <p:cNvCxnSpPr/>
            <p:nvPr/>
          </p:nvCxnSpPr>
          <p:spPr>
            <a:xfrm>
              <a:off x="4243387" y="1754933"/>
              <a:ext cx="0" cy="2659183"/>
            </a:xfrm>
            <a:prstGeom prst="line">
              <a:avLst/>
            </a:prstGeom>
            <a:ln w="63500">
              <a:solidFill>
                <a:srgbClr val="2F45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FD75300-569D-EB53-4D6B-8B8CA6649AB9}"/>
                </a:ext>
              </a:extLst>
            </p:cNvPr>
            <p:cNvCxnSpPr/>
            <p:nvPr/>
          </p:nvCxnSpPr>
          <p:spPr>
            <a:xfrm>
              <a:off x="5059334" y="1754933"/>
              <a:ext cx="0" cy="2659183"/>
            </a:xfrm>
            <a:prstGeom prst="line">
              <a:avLst/>
            </a:prstGeom>
            <a:ln w="63500">
              <a:solidFill>
                <a:srgbClr val="2F45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0AB8E9E-ED75-B770-A914-25CDD5C00B07}"/>
                </a:ext>
              </a:extLst>
            </p:cNvPr>
            <p:cNvCxnSpPr/>
            <p:nvPr/>
          </p:nvCxnSpPr>
          <p:spPr>
            <a:xfrm>
              <a:off x="5867235" y="1754933"/>
              <a:ext cx="0" cy="2659183"/>
            </a:xfrm>
            <a:prstGeom prst="line">
              <a:avLst/>
            </a:prstGeom>
            <a:ln w="63500">
              <a:solidFill>
                <a:srgbClr val="2F45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1E45671-FB5E-4FA6-9705-6614EDDD7F62}"/>
                </a:ext>
              </a:extLst>
            </p:cNvPr>
            <p:cNvCxnSpPr/>
            <p:nvPr/>
          </p:nvCxnSpPr>
          <p:spPr>
            <a:xfrm>
              <a:off x="6676532" y="1754933"/>
              <a:ext cx="0" cy="2659183"/>
            </a:xfrm>
            <a:prstGeom prst="line">
              <a:avLst/>
            </a:prstGeom>
            <a:ln w="63500">
              <a:solidFill>
                <a:srgbClr val="2F45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A56E6BA-653D-C7C6-E825-896D001BBE4F}"/>
                </a:ext>
              </a:extLst>
            </p:cNvPr>
            <p:cNvCxnSpPr/>
            <p:nvPr/>
          </p:nvCxnSpPr>
          <p:spPr>
            <a:xfrm>
              <a:off x="7491084" y="1754933"/>
              <a:ext cx="0" cy="2659183"/>
            </a:xfrm>
            <a:prstGeom prst="line">
              <a:avLst/>
            </a:prstGeom>
            <a:ln w="63500">
              <a:solidFill>
                <a:srgbClr val="2F45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EAC7F86-33E9-14EE-80A6-B66C1A21BD2A}"/>
              </a:ext>
            </a:extLst>
          </p:cNvPr>
          <p:cNvGrpSpPr/>
          <p:nvPr/>
        </p:nvGrpSpPr>
        <p:grpSpPr>
          <a:xfrm>
            <a:off x="1084546" y="3301224"/>
            <a:ext cx="1901039" cy="1285822"/>
            <a:chOff x="647439" y="2591329"/>
            <a:chExt cx="2731332" cy="189768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8119DAB-23E8-1540-0221-19B3F8F90B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566" r="2005"/>
            <a:stretch/>
          </p:blipFill>
          <p:spPr>
            <a:xfrm>
              <a:off x="647439" y="2591329"/>
              <a:ext cx="2667738" cy="189768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391A70-8EB9-2CF5-BC7D-A1DD9C00C744}"/>
                </a:ext>
              </a:extLst>
            </p:cNvPr>
            <p:cNvSpPr txBox="1"/>
            <p:nvPr/>
          </p:nvSpPr>
          <p:spPr>
            <a:xfrm>
              <a:off x="2762471" y="4176386"/>
              <a:ext cx="616300" cy="272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/>
                <a:t>100 μm</a:t>
              </a:r>
            </a:p>
          </p:txBody>
        </p:sp>
      </p:grpSp>
      <p:sp>
        <p:nvSpPr>
          <p:cNvPr id="18" name="Google Shape;186;p19">
            <a:extLst>
              <a:ext uri="{FF2B5EF4-FFF2-40B4-BE49-F238E27FC236}">
                <a16:creationId xmlns:a16="http://schemas.microsoft.com/office/drawing/2014/main" id="{EA651344-69AF-E283-DC18-1CF79FFB6471}"/>
              </a:ext>
            </a:extLst>
          </p:cNvPr>
          <p:cNvSpPr/>
          <p:nvPr/>
        </p:nvSpPr>
        <p:spPr>
          <a:xfrm rot="10800000">
            <a:off x="0" y="-16252"/>
            <a:ext cx="9144000" cy="54661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9FF813-60D1-5DF9-B76F-94AB334BDAD2}"/>
              </a:ext>
            </a:extLst>
          </p:cNvPr>
          <p:cNvSpPr txBox="1"/>
          <p:nvPr/>
        </p:nvSpPr>
        <p:spPr>
          <a:xfrm>
            <a:off x="2775967" y="90373"/>
            <a:ext cx="35920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2F455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Pollen-inspired microparticles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0FD51A-2431-9C18-7559-AE2091BE73C5}"/>
              </a:ext>
            </a:extLst>
          </p:cNvPr>
          <p:cNvSpPr txBox="1"/>
          <p:nvPr/>
        </p:nvSpPr>
        <p:spPr>
          <a:xfrm>
            <a:off x="1489126" y="4928007"/>
            <a:ext cx="679792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Wang, </a:t>
            </a:r>
            <a:r>
              <a:rPr lang="en-US" sz="8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Yuetong</a:t>
            </a:r>
            <a:r>
              <a:rPr lang="en-US" sz="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et al. "Pollen-inspired microparticles with strong adhesion for drug delivery." </a:t>
            </a:r>
            <a:r>
              <a:rPr lang="en-US" sz="8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Applied Materials Today</a:t>
            </a:r>
            <a:r>
              <a:rPr lang="en-US" sz="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13 (2018): 303-309.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670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D8E4B0-EA0D-D3B5-0A77-501772B013C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rgbClr val="FFD5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en" dirty="0">
              <a:solidFill>
                <a:srgbClr val="FFD5D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1CD336C-82F2-3C41-638B-0156A50E1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708" y="1052167"/>
            <a:ext cx="3008580" cy="129241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9F90262-86F2-5B69-B90E-BA2B59C5E7DC}"/>
              </a:ext>
            </a:extLst>
          </p:cNvPr>
          <p:cNvSpPr txBox="1"/>
          <p:nvPr/>
        </p:nvSpPr>
        <p:spPr>
          <a:xfrm>
            <a:off x="4185514" y="1052167"/>
            <a:ext cx="772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en-US" sz="1200" dirty="0">
                <a:solidFill>
                  <a:schemeClr val="bg1"/>
                </a:solidFill>
              </a:rPr>
              <a:t>template</a:t>
            </a:r>
          </a:p>
          <a:p>
            <a:pPr marR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en-US" sz="1200" dirty="0">
                <a:solidFill>
                  <a:schemeClr val="bg1"/>
                </a:solidFill>
              </a:rPr>
              <a:t>removal</a:t>
            </a:r>
          </a:p>
        </p:txBody>
      </p:sp>
      <p:sp>
        <p:nvSpPr>
          <p:cNvPr id="17" name="Google Shape;186;p19">
            <a:extLst>
              <a:ext uri="{FF2B5EF4-FFF2-40B4-BE49-F238E27FC236}">
                <a16:creationId xmlns:a16="http://schemas.microsoft.com/office/drawing/2014/main" id="{94BACFED-E663-AA06-F0FD-54C9B721F4F3}"/>
              </a:ext>
            </a:extLst>
          </p:cNvPr>
          <p:cNvSpPr/>
          <p:nvPr/>
        </p:nvSpPr>
        <p:spPr>
          <a:xfrm rot="10800000">
            <a:off x="0" y="-14033"/>
            <a:ext cx="9144000" cy="54661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5;p19">
            <a:extLst>
              <a:ext uri="{FF2B5EF4-FFF2-40B4-BE49-F238E27FC236}">
                <a16:creationId xmlns:a16="http://schemas.microsoft.com/office/drawing/2014/main" id="{4CC52E58-38E6-4988-6B1F-94C0D4ED93B7}"/>
              </a:ext>
            </a:extLst>
          </p:cNvPr>
          <p:cNvSpPr txBox="1"/>
          <p:nvPr/>
        </p:nvSpPr>
        <p:spPr>
          <a:xfrm>
            <a:off x="3075835" y="117082"/>
            <a:ext cx="299232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2F455B"/>
                </a:solidFill>
                <a:latin typeface="Arial" panose="020B0604020202020204" pitchFamily="34" charset="0"/>
                <a:ea typeface="Merriweather Sans"/>
                <a:cs typeface="Arial" panose="020B0604020202020204" pitchFamily="34" charset="0"/>
                <a:sym typeface="Merriweather Sans"/>
              </a:rPr>
              <a:t>Pollen as a </a:t>
            </a:r>
            <a:r>
              <a:rPr lang="en-US" sz="1800" b="1" i="0" u="none" strike="noStrike" cap="none" dirty="0" err="1">
                <a:solidFill>
                  <a:srgbClr val="2F455B"/>
                </a:solidFill>
                <a:latin typeface="Arial" panose="020B0604020202020204" pitchFamily="34" charset="0"/>
                <a:ea typeface="Merriweather Sans"/>
                <a:cs typeface="Arial" panose="020B0604020202020204" pitchFamily="34" charset="0"/>
                <a:sym typeface="Merriweather Sans"/>
              </a:rPr>
              <a:t>biotemplate</a:t>
            </a:r>
            <a:endParaRPr sz="1800" b="1" dirty="0">
              <a:solidFill>
                <a:srgbClr val="2F455B"/>
              </a:solidFill>
              <a:latin typeface="Arial" panose="020B0604020202020204" pitchFamily="34" charset="0"/>
              <a:ea typeface="Merriweather Sans"/>
              <a:cs typeface="Arial" panose="020B0604020202020204" pitchFamily="34" charset="0"/>
              <a:sym typeface="Merriweather San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C0992C8-F858-2081-FA34-4B45BCF7C513}"/>
              </a:ext>
            </a:extLst>
          </p:cNvPr>
          <p:cNvGrpSpPr/>
          <p:nvPr/>
        </p:nvGrpSpPr>
        <p:grpSpPr>
          <a:xfrm>
            <a:off x="1054000" y="2982924"/>
            <a:ext cx="7035996" cy="1396982"/>
            <a:chOff x="893505" y="827612"/>
            <a:chExt cx="7035996" cy="139698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7FA0A19-9C4C-163B-9E3A-F2B3810274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571" t="41743" r="4486" b="20083"/>
            <a:stretch/>
          </p:blipFill>
          <p:spPr>
            <a:xfrm>
              <a:off x="6301551" y="827612"/>
              <a:ext cx="1627950" cy="111525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BF5702B-B1EE-2E2A-6F88-671486387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46" t="42000" r="50511" b="19827"/>
            <a:stretch/>
          </p:blipFill>
          <p:spPr>
            <a:xfrm>
              <a:off x="4492172" y="827612"/>
              <a:ext cx="1627949" cy="111525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3E460A9-1621-808A-2F71-20FDDA1F56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622" t="2389" r="5165" b="59704"/>
            <a:stretch/>
          </p:blipFill>
          <p:spPr>
            <a:xfrm>
              <a:off x="2709228" y="838889"/>
              <a:ext cx="1601514" cy="110750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BB872DE-CCC5-A1C8-272A-98B2D9DE51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216" t="2426" r="50665" b="59857"/>
            <a:stretch/>
          </p:blipFill>
          <p:spPr>
            <a:xfrm>
              <a:off x="893505" y="827612"/>
              <a:ext cx="1634293" cy="110195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49708B-31AC-8F5C-3F74-75FFFF4E598F}"/>
                </a:ext>
              </a:extLst>
            </p:cNvPr>
            <p:cNvSpPr txBox="1"/>
            <p:nvPr/>
          </p:nvSpPr>
          <p:spPr>
            <a:xfrm>
              <a:off x="1035427" y="1947595"/>
              <a:ext cx="12907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Uncoated pollen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5EC0B8E-2803-F973-2B7F-CDB96D6F9381}"/>
                </a:ext>
              </a:extLst>
            </p:cNvPr>
            <p:cNvSpPr txBox="1"/>
            <p:nvPr/>
          </p:nvSpPr>
          <p:spPr>
            <a:xfrm>
              <a:off x="2762024" y="1947594"/>
              <a:ext cx="1495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Calcium phosphate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68217D1-D863-AFF6-555A-741F46692605}"/>
                </a:ext>
              </a:extLst>
            </p:cNvPr>
            <p:cNvSpPr txBox="1"/>
            <p:nvPr/>
          </p:nvSpPr>
          <p:spPr>
            <a:xfrm>
              <a:off x="4547273" y="1942635"/>
              <a:ext cx="14698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Calcium carbonate 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8143E13-F9C1-EA6C-1F2A-DE3AF03C4049}"/>
                </a:ext>
              </a:extLst>
            </p:cNvPr>
            <p:cNvSpPr txBox="1"/>
            <p:nvPr/>
          </p:nvSpPr>
          <p:spPr>
            <a:xfrm>
              <a:off x="6840450" y="1946467"/>
              <a:ext cx="5501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Silica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724B323-9F19-061F-F741-9C9F6975DD87}"/>
              </a:ext>
            </a:extLst>
          </p:cNvPr>
          <p:cNvSpPr txBox="1"/>
          <p:nvPr/>
        </p:nvSpPr>
        <p:spPr>
          <a:xfrm>
            <a:off x="483419" y="4918696"/>
            <a:ext cx="833849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Hall, Simon R., Helen Bolger, and Stephen Mann. "</a:t>
            </a:r>
            <a:r>
              <a:rPr lang="en-US" sz="8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Morphosynthesis</a:t>
            </a:r>
            <a:r>
              <a:rPr lang="en-US" sz="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of complex inorganic forms using pollen grain templates." </a:t>
            </a:r>
            <a:r>
              <a:rPr lang="en-US" sz="8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Chemical Communications</a:t>
            </a:r>
            <a:r>
              <a:rPr lang="en-US" sz="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22 (2003): 2784-2785.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E676B8-3A6B-00DA-7BBD-18E85335BDF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E51BCD-85E8-25D9-628A-0B50BBF14D94}"/>
              </a:ext>
            </a:extLst>
          </p:cNvPr>
          <p:cNvSpPr txBox="1"/>
          <p:nvPr/>
        </p:nvSpPr>
        <p:spPr>
          <a:xfrm>
            <a:off x="6481096" y="3079378"/>
            <a:ext cx="21752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D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Sundew </a:t>
            </a:r>
          </a:p>
          <a:p>
            <a:pPr algn="ctr"/>
            <a:r>
              <a:rPr lang="en-US" sz="3200" b="1" dirty="0">
                <a:solidFill>
                  <a:srgbClr val="FFD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mucilage</a:t>
            </a:r>
          </a:p>
        </p:txBody>
      </p:sp>
    </p:spTree>
    <p:extLst>
      <p:ext uri="{BB962C8B-B14F-4D97-AF65-F5344CB8AC3E}">
        <p14:creationId xmlns:p14="http://schemas.microsoft.com/office/powerpoint/2010/main" val="2820517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7" name="Google Shape;207;p21"/>
          <p:cNvCxnSpPr/>
          <p:nvPr/>
        </p:nvCxnSpPr>
        <p:spPr>
          <a:xfrm rot="-5400000">
            <a:off x="-2094956" y="2564596"/>
            <a:ext cx="5232900" cy="0"/>
          </a:xfrm>
          <a:prstGeom prst="straightConnector1">
            <a:avLst/>
          </a:pr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3BEE24-165A-2897-3A95-F1DDB67762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rgbClr val="2F45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endParaRPr lang="en" dirty="0">
              <a:solidFill>
                <a:srgbClr val="2F45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Google Shape;207;p21">
            <a:extLst>
              <a:ext uri="{FF2B5EF4-FFF2-40B4-BE49-F238E27FC236}">
                <a16:creationId xmlns:a16="http://schemas.microsoft.com/office/drawing/2014/main" id="{92C6F4AE-B6BF-C40C-09CF-B726F83F7170}"/>
              </a:ext>
            </a:extLst>
          </p:cNvPr>
          <p:cNvCxnSpPr/>
          <p:nvPr/>
        </p:nvCxnSpPr>
        <p:spPr>
          <a:xfrm rot="-5400000">
            <a:off x="6006056" y="2571750"/>
            <a:ext cx="5232900" cy="0"/>
          </a:xfrm>
          <a:prstGeom prst="straightConnector1">
            <a:avLst/>
          </a:pr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6B5F141-B05D-6DCE-E0BE-0910664EF5EE}"/>
              </a:ext>
            </a:extLst>
          </p:cNvPr>
          <p:cNvSpPr txBox="1"/>
          <p:nvPr/>
        </p:nvSpPr>
        <p:spPr>
          <a:xfrm>
            <a:off x="3901108" y="209772"/>
            <a:ext cx="13417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en-US" sz="1600" b="1" dirty="0">
                <a:solidFill>
                  <a:srgbClr val="2F455B"/>
                </a:solidFill>
              </a:rPr>
              <a:t>Advantages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E3E84A1-2299-6646-F95F-C58613DA82B9}"/>
              </a:ext>
            </a:extLst>
          </p:cNvPr>
          <p:cNvSpPr/>
          <p:nvPr/>
        </p:nvSpPr>
        <p:spPr>
          <a:xfrm>
            <a:off x="3122406" y="926566"/>
            <a:ext cx="2905509" cy="2067339"/>
          </a:xfrm>
          <a:prstGeom prst="rect">
            <a:avLst/>
          </a:prstGeom>
          <a:solidFill>
            <a:schemeClr val="bg1">
              <a:alpha val="68379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CA0B4E7-2193-FA50-9674-D542B7CDA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808" y="1087423"/>
            <a:ext cx="2578383" cy="171892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D1ABE41-61BF-A453-348A-48AA44F63BCB}"/>
              </a:ext>
            </a:extLst>
          </p:cNvPr>
          <p:cNvSpPr/>
          <p:nvPr/>
        </p:nvSpPr>
        <p:spPr>
          <a:xfrm>
            <a:off x="6403227" y="3411062"/>
            <a:ext cx="1472483" cy="879610"/>
          </a:xfrm>
          <a:prstGeom prst="rect">
            <a:avLst/>
          </a:prstGeom>
          <a:solidFill>
            <a:srgbClr val="F7E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7834E35-1AAA-A358-8DC2-073BDD8FF38D}"/>
              </a:ext>
            </a:extLst>
          </p:cNvPr>
          <p:cNvSpPr/>
          <p:nvPr/>
        </p:nvSpPr>
        <p:spPr>
          <a:xfrm>
            <a:off x="1268290" y="3411062"/>
            <a:ext cx="1472483" cy="879610"/>
          </a:xfrm>
          <a:prstGeom prst="rect">
            <a:avLst/>
          </a:prstGeom>
          <a:solidFill>
            <a:srgbClr val="F7E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C56C731-48ED-5577-CC82-DDF5AA7C18EA}"/>
              </a:ext>
            </a:extLst>
          </p:cNvPr>
          <p:cNvSpPr/>
          <p:nvPr/>
        </p:nvSpPr>
        <p:spPr>
          <a:xfrm>
            <a:off x="4690790" y="3411062"/>
            <a:ext cx="1472483" cy="879610"/>
          </a:xfrm>
          <a:prstGeom prst="rect">
            <a:avLst/>
          </a:prstGeom>
          <a:solidFill>
            <a:srgbClr val="F7E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9EB69C-CC00-5A06-43EC-93898DD43E2B}"/>
              </a:ext>
            </a:extLst>
          </p:cNvPr>
          <p:cNvSpPr/>
          <p:nvPr/>
        </p:nvSpPr>
        <p:spPr>
          <a:xfrm>
            <a:off x="2978353" y="3411062"/>
            <a:ext cx="1472483" cy="879610"/>
          </a:xfrm>
          <a:prstGeom prst="rect">
            <a:avLst/>
          </a:prstGeom>
          <a:solidFill>
            <a:srgbClr val="F7E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8C6BE90-87B7-A951-E64F-431F532D1660}"/>
              </a:ext>
            </a:extLst>
          </p:cNvPr>
          <p:cNvSpPr txBox="1"/>
          <p:nvPr/>
        </p:nvSpPr>
        <p:spPr>
          <a:xfrm>
            <a:off x="1400544" y="3664922"/>
            <a:ext cx="1229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F455B"/>
                </a:solidFill>
              </a:rPr>
              <a:t>High porosity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AE005B9-43C8-AAFD-D73E-29181673FADD}"/>
              </a:ext>
            </a:extLst>
          </p:cNvPr>
          <p:cNvSpPr txBox="1"/>
          <p:nvPr/>
        </p:nvSpPr>
        <p:spPr>
          <a:xfrm>
            <a:off x="3174165" y="3481535"/>
            <a:ext cx="108085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en-US" dirty="0">
                <a:solidFill>
                  <a:srgbClr val="2F455B"/>
                </a:solidFill>
              </a:rPr>
              <a:t>Swelling </a:t>
            </a:r>
            <a:endParaRPr lang="fa-IR" dirty="0">
              <a:solidFill>
                <a:srgbClr val="2F455B"/>
              </a:solidFill>
            </a:endParaRPr>
          </a:p>
          <a:p>
            <a:pPr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en-US" dirty="0">
                <a:solidFill>
                  <a:srgbClr val="2F455B"/>
                </a:solidFill>
              </a:rPr>
              <a:t>and </a:t>
            </a:r>
            <a:endParaRPr lang="fa-IR" dirty="0">
              <a:solidFill>
                <a:srgbClr val="2F455B"/>
              </a:solidFill>
            </a:endParaRPr>
          </a:p>
          <a:p>
            <a:pPr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en-US" dirty="0">
                <a:solidFill>
                  <a:srgbClr val="2F455B"/>
                </a:solidFill>
              </a:rPr>
              <a:t>shrinking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74DC281-EC01-6869-3A6C-17D7280D39D9}"/>
              </a:ext>
            </a:extLst>
          </p:cNvPr>
          <p:cNvSpPr txBox="1"/>
          <p:nvPr/>
        </p:nvSpPr>
        <p:spPr>
          <a:xfrm>
            <a:off x="4737500" y="3696978"/>
            <a:ext cx="13828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en-US" dirty="0">
                <a:solidFill>
                  <a:srgbClr val="2F455B"/>
                </a:solidFill>
              </a:rPr>
              <a:t>Bio</a:t>
            </a:r>
            <a:r>
              <a:rPr lang="fa-IR" dirty="0">
                <a:solidFill>
                  <a:srgbClr val="2F455B"/>
                </a:solidFill>
              </a:rPr>
              <a:t>-</a:t>
            </a:r>
            <a:r>
              <a:rPr lang="en-US" dirty="0">
                <a:solidFill>
                  <a:srgbClr val="2F455B"/>
                </a:solidFill>
              </a:rPr>
              <a:t>compatible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1B4FA69-8BF6-B77B-6F31-FB9060E0F4F9}"/>
              </a:ext>
            </a:extLst>
          </p:cNvPr>
          <p:cNvSpPr txBox="1"/>
          <p:nvPr/>
        </p:nvSpPr>
        <p:spPr>
          <a:xfrm>
            <a:off x="6430430" y="3696977"/>
            <a:ext cx="14160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en-US" dirty="0">
                <a:solidFill>
                  <a:srgbClr val="2F455B"/>
                </a:solidFill>
              </a:rPr>
              <a:t>Bio</a:t>
            </a:r>
            <a:r>
              <a:rPr lang="fa-IR" dirty="0">
                <a:solidFill>
                  <a:srgbClr val="2F455B"/>
                </a:solidFill>
              </a:rPr>
              <a:t>-</a:t>
            </a:r>
            <a:r>
              <a:rPr lang="en-US" dirty="0">
                <a:solidFill>
                  <a:srgbClr val="2F455B"/>
                </a:solidFill>
              </a:rPr>
              <a:t>degradable</a:t>
            </a:r>
          </a:p>
        </p:txBody>
      </p:sp>
    </p:spTree>
    <p:extLst>
      <p:ext uri="{BB962C8B-B14F-4D97-AF65-F5344CB8AC3E}">
        <p14:creationId xmlns:p14="http://schemas.microsoft.com/office/powerpoint/2010/main" val="3858338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E2FF1-8D7A-459D-0FC6-767FCDB83C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rgbClr val="FFD5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fld>
            <a:endParaRPr lang="en" dirty="0">
              <a:solidFill>
                <a:srgbClr val="FFD5D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186;p19">
            <a:extLst>
              <a:ext uri="{FF2B5EF4-FFF2-40B4-BE49-F238E27FC236}">
                <a16:creationId xmlns:a16="http://schemas.microsoft.com/office/drawing/2014/main" id="{DBE74E16-06AD-FEA0-6303-320E1B4B4548}"/>
              </a:ext>
            </a:extLst>
          </p:cNvPr>
          <p:cNvSpPr/>
          <p:nvPr/>
        </p:nvSpPr>
        <p:spPr>
          <a:xfrm rot="10800000">
            <a:off x="-1" y="-1"/>
            <a:ext cx="9144000" cy="62216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DDC9983-5B4B-6D62-5267-CCD773C569F7}"/>
              </a:ext>
            </a:extLst>
          </p:cNvPr>
          <p:cNvGrpSpPr/>
          <p:nvPr/>
        </p:nvGrpSpPr>
        <p:grpSpPr>
          <a:xfrm>
            <a:off x="3157910" y="1338303"/>
            <a:ext cx="2032929" cy="861774"/>
            <a:chOff x="855133" y="2715519"/>
            <a:chExt cx="2032929" cy="850687"/>
          </a:xfrm>
        </p:grpSpPr>
        <p:sp>
          <p:nvSpPr>
            <p:cNvPr id="11" name="Google Shape;610;p37">
              <a:extLst>
                <a:ext uri="{FF2B5EF4-FFF2-40B4-BE49-F238E27FC236}">
                  <a16:creationId xmlns:a16="http://schemas.microsoft.com/office/drawing/2014/main" id="{0DCDF789-C9E9-0BBB-04AD-BE1FDAC7DF9F}"/>
                </a:ext>
              </a:extLst>
            </p:cNvPr>
            <p:cNvSpPr/>
            <p:nvPr/>
          </p:nvSpPr>
          <p:spPr>
            <a:xfrm>
              <a:off x="855134" y="2715519"/>
              <a:ext cx="1944367" cy="850687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95A80E6-E6F3-3027-8724-DB5BFA939246}"/>
                </a:ext>
              </a:extLst>
            </p:cNvPr>
            <p:cNvSpPr txBox="1"/>
            <p:nvPr/>
          </p:nvSpPr>
          <p:spPr>
            <a:xfrm>
              <a:off x="855133" y="2715519"/>
              <a:ext cx="2032929" cy="850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Clr>
                  <a:srgbClr val="2F455B"/>
                </a:buClr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rgbClr val="2F455B"/>
                  </a:solidFill>
                </a:rPr>
                <a:t>Glucuronic acid &amp; Mannose</a:t>
              </a:r>
            </a:p>
            <a:p>
              <a:pPr algn="ctr">
                <a:buClr>
                  <a:srgbClr val="2F455B"/>
                </a:buClr>
              </a:pPr>
              <a:r>
                <a:rPr lang="en-US" sz="1000" dirty="0">
                  <a:solidFill>
                    <a:srgbClr val="2F455B"/>
                  </a:solidFill>
                </a:rPr>
                <a:t>(Backbone)</a:t>
              </a:r>
            </a:p>
            <a:p>
              <a:pPr marL="285750" indent="-285750">
                <a:buClr>
                  <a:srgbClr val="2F455B"/>
                </a:buClr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rgbClr val="2F455B"/>
                  </a:solidFill>
                </a:rPr>
                <a:t>Arabinose &amp; Galactose</a:t>
              </a:r>
            </a:p>
            <a:p>
              <a:pPr algn="ctr">
                <a:buClr>
                  <a:srgbClr val="2F455B"/>
                </a:buClr>
              </a:pPr>
              <a:r>
                <a:rPr lang="en-US" sz="1000" dirty="0">
                  <a:solidFill>
                    <a:srgbClr val="2F455B"/>
                  </a:solidFill>
                </a:rPr>
                <a:t>(Side chains)</a:t>
              </a:r>
            </a:p>
            <a:p>
              <a:pPr marL="285750" indent="-285750">
                <a:buClr>
                  <a:srgbClr val="2F455B"/>
                </a:buClr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rgbClr val="2F455B"/>
                  </a:solidFill>
                </a:rPr>
                <a:t>22 mM Ca</a:t>
              </a:r>
              <a:r>
                <a:rPr lang="en-US" sz="1000" baseline="30000" dirty="0">
                  <a:solidFill>
                    <a:srgbClr val="2F455B"/>
                  </a:solidFill>
                </a:rPr>
                <a:t>2+</a:t>
              </a:r>
              <a:endParaRPr lang="en-US" sz="1000" dirty="0">
                <a:solidFill>
                  <a:srgbClr val="2F455B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74DD346-9E8A-8D5F-16A2-1BC37A1C45F8}"/>
              </a:ext>
            </a:extLst>
          </p:cNvPr>
          <p:cNvGrpSpPr/>
          <p:nvPr/>
        </p:nvGrpSpPr>
        <p:grpSpPr>
          <a:xfrm>
            <a:off x="6259131" y="1338303"/>
            <a:ext cx="3115731" cy="861774"/>
            <a:chOff x="4301067" y="2715518"/>
            <a:chExt cx="3115731" cy="861774"/>
          </a:xfrm>
        </p:grpSpPr>
        <p:sp>
          <p:nvSpPr>
            <p:cNvPr id="10" name="Google Shape;610;p37">
              <a:extLst>
                <a:ext uri="{FF2B5EF4-FFF2-40B4-BE49-F238E27FC236}">
                  <a16:creationId xmlns:a16="http://schemas.microsoft.com/office/drawing/2014/main" id="{7D41A77A-A785-FBDA-C916-115A9134ACF3}"/>
                </a:ext>
              </a:extLst>
            </p:cNvPr>
            <p:cNvSpPr/>
            <p:nvPr/>
          </p:nvSpPr>
          <p:spPr>
            <a:xfrm>
              <a:off x="4301068" y="2715519"/>
              <a:ext cx="2661879" cy="861773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AC8CD03-5E93-3CAB-E550-3CCB44B85BB8}"/>
                </a:ext>
              </a:extLst>
            </p:cNvPr>
            <p:cNvSpPr txBox="1"/>
            <p:nvPr/>
          </p:nvSpPr>
          <p:spPr>
            <a:xfrm>
              <a:off x="4301067" y="2715518"/>
              <a:ext cx="3115731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Clr>
                  <a:srgbClr val="2F455B"/>
                </a:buClr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rgbClr val="2F455B"/>
                  </a:solidFill>
                </a:rPr>
                <a:t>Sodium Alginate</a:t>
              </a:r>
            </a:p>
            <a:p>
              <a:pPr algn="ctr">
                <a:buClr>
                  <a:srgbClr val="2F455B"/>
                </a:buClr>
              </a:pPr>
              <a:r>
                <a:rPr lang="en-US" sz="1000" dirty="0">
                  <a:solidFill>
                    <a:srgbClr val="2F455B"/>
                  </a:solidFill>
                </a:rPr>
                <a:t>(Similar to the backbone of Sundew)</a:t>
              </a:r>
            </a:p>
            <a:p>
              <a:pPr marL="285750" indent="-285750" algn="just">
                <a:buClr>
                  <a:srgbClr val="2F455B"/>
                </a:buClr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rgbClr val="2F455B"/>
                  </a:solidFill>
                </a:rPr>
                <a:t>Gum Arabic</a:t>
              </a:r>
            </a:p>
            <a:p>
              <a:pPr algn="ctr">
                <a:buClr>
                  <a:srgbClr val="2F455B"/>
                </a:buClr>
              </a:pPr>
              <a:r>
                <a:rPr lang="en-US" sz="1000" dirty="0">
                  <a:solidFill>
                    <a:srgbClr val="2F455B"/>
                  </a:solidFill>
                </a:rPr>
                <a:t>(Same with the side chains of Sundew)</a:t>
              </a:r>
            </a:p>
            <a:p>
              <a:pPr marL="285750" indent="-285750" algn="just">
                <a:buClr>
                  <a:srgbClr val="2F455B"/>
                </a:buClr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rgbClr val="2F455B"/>
                  </a:solidFill>
                </a:rPr>
                <a:t>Ca</a:t>
              </a:r>
              <a:r>
                <a:rPr lang="en-US" sz="1000" baseline="30000" dirty="0">
                  <a:solidFill>
                    <a:srgbClr val="2F455B"/>
                  </a:solidFill>
                </a:rPr>
                <a:t>2+</a:t>
              </a:r>
              <a:endParaRPr lang="en-US" sz="1000" dirty="0">
                <a:solidFill>
                  <a:srgbClr val="2F455B"/>
                </a:solidFill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B57E64F-8394-FEC0-F439-6452F329B964}"/>
              </a:ext>
            </a:extLst>
          </p:cNvPr>
          <p:cNvSpPr txBox="1"/>
          <p:nvPr/>
        </p:nvSpPr>
        <p:spPr>
          <a:xfrm>
            <a:off x="2092417" y="1234991"/>
            <a:ext cx="9733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Investigation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FF3763-59BF-151B-4F60-CAE64DBAFB7F}"/>
              </a:ext>
            </a:extLst>
          </p:cNvPr>
          <p:cNvSpPr txBox="1"/>
          <p:nvPr/>
        </p:nvSpPr>
        <p:spPr>
          <a:xfrm>
            <a:off x="5227687" y="1068012"/>
            <a:ext cx="838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Bio-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</a:rPr>
              <a:t>inspiration</a:t>
            </a:r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115D3C64-3772-6AD7-2DB8-14A3D7248298}"/>
              </a:ext>
            </a:extLst>
          </p:cNvPr>
          <p:cNvSpPr/>
          <p:nvPr/>
        </p:nvSpPr>
        <p:spPr>
          <a:xfrm>
            <a:off x="2132664" y="1460159"/>
            <a:ext cx="962940" cy="267232"/>
          </a:xfrm>
          <a:prstGeom prst="rightArrow">
            <a:avLst/>
          </a:prstGeom>
          <a:solidFill>
            <a:srgbClr val="FFD3CC"/>
          </a:solidFill>
          <a:ln>
            <a:solidFill>
              <a:srgbClr val="FFD5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6BA7D6C-17AE-4CB6-6325-6F3D7CD2BB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645" b="1"/>
          <a:stretch/>
        </p:blipFill>
        <p:spPr>
          <a:xfrm>
            <a:off x="5019839" y="2412203"/>
            <a:ext cx="3038328" cy="2268357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895DCF4B-7337-7A8A-F67F-605743669057}"/>
              </a:ext>
            </a:extLst>
          </p:cNvPr>
          <p:cNvGrpSpPr/>
          <p:nvPr/>
        </p:nvGrpSpPr>
        <p:grpSpPr>
          <a:xfrm>
            <a:off x="1085833" y="2393329"/>
            <a:ext cx="3038328" cy="2268357"/>
            <a:chOff x="1335870" y="2586478"/>
            <a:chExt cx="3038328" cy="2268357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351CA74-EC9D-68B0-B348-680FF71FB6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48340"/>
            <a:stretch/>
          </p:blipFill>
          <p:spPr>
            <a:xfrm>
              <a:off x="1335870" y="2586478"/>
              <a:ext cx="3038328" cy="226835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0A0A5EC-ADBC-A9CA-DC15-445098274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94131" y="4549775"/>
              <a:ext cx="116869" cy="305060"/>
            </a:xfrm>
            <a:prstGeom prst="rect">
              <a:avLst/>
            </a:prstGeom>
          </p:spPr>
        </p:pic>
      </p:grpSp>
      <p:sp>
        <p:nvSpPr>
          <p:cNvPr id="43" name="Right Arrow 42">
            <a:extLst>
              <a:ext uri="{FF2B5EF4-FFF2-40B4-BE49-F238E27FC236}">
                <a16:creationId xmlns:a16="http://schemas.microsoft.com/office/drawing/2014/main" id="{511CFA38-5098-3112-E737-C3C966628498}"/>
              </a:ext>
            </a:extLst>
          </p:cNvPr>
          <p:cNvSpPr/>
          <p:nvPr/>
        </p:nvSpPr>
        <p:spPr>
          <a:xfrm>
            <a:off x="4324604" y="3387885"/>
            <a:ext cx="494791" cy="267232"/>
          </a:xfrm>
          <a:prstGeom prst="rightArrow">
            <a:avLst/>
          </a:prstGeom>
          <a:solidFill>
            <a:srgbClr val="FFD3CC"/>
          </a:solidFill>
          <a:ln>
            <a:solidFill>
              <a:srgbClr val="FFD5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BE8488E-EC04-69AA-84A0-E3831BC75310}"/>
              </a:ext>
            </a:extLst>
          </p:cNvPr>
          <p:cNvGrpSpPr/>
          <p:nvPr/>
        </p:nvGrpSpPr>
        <p:grpSpPr>
          <a:xfrm>
            <a:off x="779802" y="711965"/>
            <a:ext cx="1613484" cy="1478175"/>
            <a:chOff x="312646" y="875814"/>
            <a:chExt cx="1613484" cy="1478175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D44EE849-9971-F15C-1510-BF5D2E7FC941}"/>
                </a:ext>
              </a:extLst>
            </p:cNvPr>
            <p:cNvGrpSpPr/>
            <p:nvPr/>
          </p:nvGrpSpPr>
          <p:grpSpPr>
            <a:xfrm>
              <a:off x="312646" y="875814"/>
              <a:ext cx="748106" cy="1478175"/>
              <a:chOff x="788216" y="568901"/>
              <a:chExt cx="979189" cy="1922372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E865BA4D-594A-F6DB-7837-A02AF9370627}"/>
                  </a:ext>
                </a:extLst>
              </p:cNvPr>
              <p:cNvSpPr/>
              <p:nvPr/>
            </p:nvSpPr>
            <p:spPr>
              <a:xfrm>
                <a:off x="1222310" y="1268067"/>
                <a:ext cx="130629" cy="1223206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D26E3C32-59AC-6E66-6DFC-E2F6A9E8129C}"/>
                  </a:ext>
                </a:extLst>
              </p:cNvPr>
              <p:cNvSpPr/>
              <p:nvPr/>
            </p:nvSpPr>
            <p:spPr>
              <a:xfrm>
                <a:off x="788216" y="568901"/>
                <a:ext cx="979189" cy="885512"/>
              </a:xfrm>
              <a:prstGeom prst="ellipse">
                <a:avLst/>
              </a:prstGeom>
              <a:solidFill>
                <a:schemeClr val="bg1">
                  <a:alpha val="7109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80E0AB44-4A4A-0831-2D09-4C97D8165B22}"/>
                  </a:ext>
                </a:extLst>
              </p:cNvPr>
              <p:cNvSpPr/>
              <p:nvPr/>
            </p:nvSpPr>
            <p:spPr>
              <a:xfrm>
                <a:off x="966123" y="895446"/>
                <a:ext cx="623376" cy="568271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8ABC54D-6B81-5177-2459-220148BF06D5}"/>
                </a:ext>
              </a:extLst>
            </p:cNvPr>
            <p:cNvSpPr txBox="1"/>
            <p:nvPr/>
          </p:nvSpPr>
          <p:spPr>
            <a:xfrm>
              <a:off x="424076" y="1238090"/>
              <a:ext cx="52450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Gland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CB62607-E4B4-2075-0152-D26A5AFC3BBC}"/>
                </a:ext>
              </a:extLst>
            </p:cNvPr>
            <p:cNvSpPr txBox="1"/>
            <p:nvPr/>
          </p:nvSpPr>
          <p:spPr>
            <a:xfrm>
              <a:off x="1230106" y="945276"/>
              <a:ext cx="6960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Sundew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mucilage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71E70EC-A05B-8C54-46EE-D8F2D055411C}"/>
                </a:ext>
              </a:extLst>
            </p:cNvPr>
            <p:cNvSpPr txBox="1"/>
            <p:nvPr/>
          </p:nvSpPr>
          <p:spPr>
            <a:xfrm>
              <a:off x="995907" y="1989194"/>
              <a:ext cx="4683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Stalk</a:t>
              </a:r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5E9CDA8D-0A8F-763A-2913-0484C3E2D806}"/>
                </a:ext>
              </a:extLst>
            </p:cNvPr>
            <p:cNvCxnSpPr/>
            <p:nvPr/>
          </p:nvCxnSpPr>
          <p:spPr>
            <a:xfrm>
              <a:off x="953946" y="1150932"/>
              <a:ext cx="332484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E91DD2B1-AB05-34E7-30CC-595237E66219}"/>
                </a:ext>
              </a:extLst>
            </p:cNvPr>
            <p:cNvCxnSpPr/>
            <p:nvPr/>
          </p:nvCxnSpPr>
          <p:spPr>
            <a:xfrm>
              <a:off x="686822" y="2116224"/>
              <a:ext cx="332484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Google Shape;610;p37">
            <a:extLst>
              <a:ext uri="{FF2B5EF4-FFF2-40B4-BE49-F238E27FC236}">
                <a16:creationId xmlns:a16="http://schemas.microsoft.com/office/drawing/2014/main" id="{EBB1DFEB-CF17-9681-C9B8-FA0541F1D4DC}"/>
              </a:ext>
            </a:extLst>
          </p:cNvPr>
          <p:cNvSpPr/>
          <p:nvPr/>
        </p:nvSpPr>
        <p:spPr>
          <a:xfrm>
            <a:off x="6259131" y="945276"/>
            <a:ext cx="2661880" cy="339218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D2A8AF6-151B-935A-4C37-228DAB91C369}"/>
              </a:ext>
            </a:extLst>
          </p:cNvPr>
          <p:cNvSpPr txBox="1"/>
          <p:nvPr/>
        </p:nvSpPr>
        <p:spPr>
          <a:xfrm>
            <a:off x="6404490" y="1003794"/>
            <a:ext cx="23711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2F455B"/>
                </a:solidFill>
              </a:rPr>
              <a:t>Sundew-inspired adhesive hydrogel</a:t>
            </a:r>
          </a:p>
        </p:txBody>
      </p:sp>
      <p:sp>
        <p:nvSpPr>
          <p:cNvPr id="66" name="Google Shape;610;p37">
            <a:extLst>
              <a:ext uri="{FF2B5EF4-FFF2-40B4-BE49-F238E27FC236}">
                <a16:creationId xmlns:a16="http://schemas.microsoft.com/office/drawing/2014/main" id="{D0268A2E-80BD-65ED-97CB-A949A6B5E7C5}"/>
              </a:ext>
            </a:extLst>
          </p:cNvPr>
          <p:cNvSpPr/>
          <p:nvPr/>
        </p:nvSpPr>
        <p:spPr>
          <a:xfrm>
            <a:off x="3157910" y="944661"/>
            <a:ext cx="1944367" cy="339218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DFBC385-D2DA-1190-8E11-4E0008A7A50F}"/>
              </a:ext>
            </a:extLst>
          </p:cNvPr>
          <p:cNvSpPr txBox="1"/>
          <p:nvPr/>
        </p:nvSpPr>
        <p:spPr>
          <a:xfrm>
            <a:off x="3498349" y="1003179"/>
            <a:ext cx="12634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2F455B"/>
                </a:solidFill>
              </a:rPr>
              <a:t>Sundew mucilage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23720D2-6246-A0A6-F5A5-55A55D20A6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989" y="1633487"/>
            <a:ext cx="827164" cy="559714"/>
          </a:xfrm>
          <a:prstGeom prst="rect">
            <a:avLst/>
          </a:prstGeom>
        </p:spPr>
      </p:pic>
      <p:sp>
        <p:nvSpPr>
          <p:cNvPr id="18" name="Right Arrow 17">
            <a:extLst>
              <a:ext uri="{FF2B5EF4-FFF2-40B4-BE49-F238E27FC236}">
                <a16:creationId xmlns:a16="http://schemas.microsoft.com/office/drawing/2014/main" id="{7AF84823-B2FB-052C-9948-6990CA6F90EB}"/>
              </a:ext>
            </a:extLst>
          </p:cNvPr>
          <p:cNvSpPr/>
          <p:nvPr/>
        </p:nvSpPr>
        <p:spPr>
          <a:xfrm>
            <a:off x="5190839" y="1468122"/>
            <a:ext cx="962940" cy="267232"/>
          </a:xfrm>
          <a:prstGeom prst="rightArrow">
            <a:avLst/>
          </a:prstGeom>
          <a:solidFill>
            <a:srgbClr val="FFD3CC"/>
          </a:solidFill>
          <a:ln>
            <a:solidFill>
              <a:srgbClr val="FFD5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DD0A04C-452D-69B3-F7A3-CEABEC9A21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517484" y="3356080"/>
            <a:ext cx="1170840" cy="16612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E5EE530-CF2E-8437-610B-1DC9D0C5CFDE}"/>
              </a:ext>
            </a:extLst>
          </p:cNvPr>
          <p:cNvSpPr txBox="1"/>
          <p:nvPr/>
        </p:nvSpPr>
        <p:spPr>
          <a:xfrm rot="16200000">
            <a:off x="4316203" y="3423270"/>
            <a:ext cx="15824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tx1"/>
                </a:solidFill>
              </a:rPr>
              <a:t>Cumulative release (%)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8C9CD30-3EC1-4D3D-2F52-DB47366BB6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57194" y="3334969"/>
            <a:ext cx="1425526" cy="16612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A8E2C7E-B20D-B88E-6DE2-A4623EE9E1F1}"/>
              </a:ext>
            </a:extLst>
          </p:cNvPr>
          <p:cNvSpPr txBox="1"/>
          <p:nvPr/>
        </p:nvSpPr>
        <p:spPr>
          <a:xfrm rot="16200000">
            <a:off x="401959" y="3404394"/>
            <a:ext cx="15824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tx1"/>
                </a:solidFill>
              </a:rPr>
              <a:t>Cumulative release (%)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7EB7155-DF27-B89A-3F88-04D2BB9B0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8937" y="4511378"/>
            <a:ext cx="548700" cy="16918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174DD8D-B73B-93D2-6557-F4424DC3DB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4345" y="4487412"/>
            <a:ext cx="702318" cy="16918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962A7A6-1223-22F1-70E4-FF9B335FD513}"/>
              </a:ext>
            </a:extLst>
          </p:cNvPr>
          <p:cNvSpPr txBox="1"/>
          <p:nvPr/>
        </p:nvSpPr>
        <p:spPr>
          <a:xfrm>
            <a:off x="2168014" y="4433592"/>
            <a:ext cx="824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Time (day)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93DF59-99B4-CF99-E8B4-F4976502F5EF}"/>
              </a:ext>
            </a:extLst>
          </p:cNvPr>
          <p:cNvSpPr txBox="1"/>
          <p:nvPr/>
        </p:nvSpPr>
        <p:spPr>
          <a:xfrm>
            <a:off x="6296713" y="4467767"/>
            <a:ext cx="6832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tx1"/>
                </a:solidFill>
              </a:rPr>
              <a:t>Time (h)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388F9A3-CD3B-2B1D-A72B-E7933EFB612F}"/>
              </a:ext>
            </a:extLst>
          </p:cNvPr>
          <p:cNvSpPr txBox="1"/>
          <p:nvPr/>
        </p:nvSpPr>
        <p:spPr>
          <a:xfrm>
            <a:off x="180643" y="4823224"/>
            <a:ext cx="87827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Li, Mi, et al. "A bioinspired alginate-gum </a:t>
            </a:r>
            <a:r>
              <a:rPr lang="en-US" sz="8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arabic</a:t>
            </a:r>
            <a:r>
              <a:rPr lang="en-US" sz="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hydrogel with micro-/nanoscale structures for controlled drug release in chronic wound healing." </a:t>
            </a:r>
            <a:r>
              <a:rPr lang="en-US" sz="8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ACS applied materials &amp; interfaces</a:t>
            </a:r>
            <a:r>
              <a:rPr lang="en-US" sz="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9.27 (2017): 22160-22175.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C11278-75EE-F7B7-BACE-FF25DC3AC28D}"/>
              </a:ext>
            </a:extLst>
          </p:cNvPr>
          <p:cNvSpPr txBox="1"/>
          <p:nvPr/>
        </p:nvSpPr>
        <p:spPr>
          <a:xfrm>
            <a:off x="3263579" y="126417"/>
            <a:ext cx="2122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2F45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Sundew mucilage</a:t>
            </a:r>
          </a:p>
        </p:txBody>
      </p:sp>
    </p:spTree>
    <p:extLst>
      <p:ext uri="{BB962C8B-B14F-4D97-AF65-F5344CB8AC3E}">
        <p14:creationId xmlns:p14="http://schemas.microsoft.com/office/powerpoint/2010/main" val="36181226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DAC0A-D120-5909-ABEC-366C68AAF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32" y="2520075"/>
            <a:ext cx="5810250" cy="519537"/>
          </a:xfrm>
        </p:spPr>
        <p:txBody>
          <a:bodyPr/>
          <a:lstStyle/>
          <a:p>
            <a:r>
              <a:rPr lang="en-US" sz="3200" b="1" dirty="0">
                <a:solidFill>
                  <a:srgbClr val="FFD3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Virus-mimicking particles</a:t>
            </a:r>
            <a:endParaRPr lang="en-US" sz="3200" b="1" dirty="0">
              <a:solidFill>
                <a:srgbClr val="FFD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FE2D1-AAB4-708D-D6F4-CC7AB516B4E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rgbClr val="FFD5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fld>
            <a:endParaRPr lang="en" dirty="0">
              <a:solidFill>
                <a:srgbClr val="FFD5D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 useBgFill="1">
        <p:nvSpPr>
          <p:cNvPr id="8" name="TextBox 7">
            <a:extLst>
              <a:ext uri="{FF2B5EF4-FFF2-40B4-BE49-F238E27FC236}">
                <a16:creationId xmlns:a16="http://schemas.microsoft.com/office/drawing/2014/main" id="{BFF679FC-F754-8918-2834-6FA61D6B6896}"/>
              </a:ext>
            </a:extLst>
          </p:cNvPr>
          <p:cNvSpPr txBox="1"/>
          <p:nvPr/>
        </p:nvSpPr>
        <p:spPr>
          <a:xfrm>
            <a:off x="5246914" y="2231571"/>
            <a:ext cx="184731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E4FD4CB-AC8B-1932-BF9E-898D7D70A50B}"/>
              </a:ext>
            </a:extLst>
          </p:cNvPr>
          <p:cNvGrpSpPr/>
          <p:nvPr/>
        </p:nvGrpSpPr>
        <p:grpSpPr>
          <a:xfrm>
            <a:off x="5638686" y="1118198"/>
            <a:ext cx="2166158" cy="2226745"/>
            <a:chOff x="5921714" y="990545"/>
            <a:chExt cx="2166158" cy="2226745"/>
          </a:xfrm>
        </p:grpSpPr>
        <p:grpSp>
          <p:nvGrpSpPr>
            <p:cNvPr id="10" name="Google Shape;205;p20">
              <a:extLst>
                <a:ext uri="{FF2B5EF4-FFF2-40B4-BE49-F238E27FC236}">
                  <a16:creationId xmlns:a16="http://schemas.microsoft.com/office/drawing/2014/main" id="{0443EE15-5181-932E-F55A-78E21209EB28}"/>
                </a:ext>
              </a:extLst>
            </p:cNvPr>
            <p:cNvGrpSpPr/>
            <p:nvPr/>
          </p:nvGrpSpPr>
          <p:grpSpPr>
            <a:xfrm>
              <a:off x="6957674" y="2087092"/>
              <a:ext cx="1130198" cy="1130198"/>
              <a:chOff x="8762414" y="2939573"/>
              <a:chExt cx="457200" cy="457200"/>
            </a:xfrm>
          </p:grpSpPr>
          <p:sp>
            <p:nvSpPr>
              <p:cNvPr id="13" name="Google Shape;206;p20">
                <a:extLst>
                  <a:ext uri="{FF2B5EF4-FFF2-40B4-BE49-F238E27FC236}">
                    <a16:creationId xmlns:a16="http://schemas.microsoft.com/office/drawing/2014/main" id="{14DD37CA-75FE-A022-CAC0-34CCFA44CDAD}"/>
                  </a:ext>
                </a:extLst>
              </p:cNvPr>
              <p:cNvSpPr/>
              <p:nvPr/>
            </p:nvSpPr>
            <p:spPr>
              <a:xfrm>
                <a:off x="9010064" y="3034823"/>
                <a:ext cx="209550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209550" h="66675" extrusionOk="0">
                    <a:moveTo>
                      <a:pt x="200025" y="0"/>
                    </a:moveTo>
                    <a:lnTo>
                      <a:pt x="9525" y="0"/>
                    </a:lnTo>
                    <a:cubicBezTo>
                      <a:pt x="3810" y="0"/>
                      <a:pt x="0" y="3810"/>
                      <a:pt x="0" y="9525"/>
                    </a:cubicBezTo>
                    <a:lnTo>
                      <a:pt x="0" y="57150"/>
                    </a:lnTo>
                    <a:cubicBezTo>
                      <a:pt x="0" y="62865"/>
                      <a:pt x="3810" y="66675"/>
                      <a:pt x="9525" y="66675"/>
                    </a:cubicBezTo>
                    <a:lnTo>
                      <a:pt x="200025" y="66675"/>
                    </a:lnTo>
                    <a:cubicBezTo>
                      <a:pt x="205740" y="66675"/>
                      <a:pt x="209550" y="62865"/>
                      <a:pt x="209550" y="57150"/>
                    </a:cubicBezTo>
                    <a:lnTo>
                      <a:pt x="209550" y="9525"/>
                    </a:lnTo>
                    <a:cubicBezTo>
                      <a:pt x="209550" y="3810"/>
                      <a:pt x="205740" y="0"/>
                      <a:pt x="200025" y="0"/>
                    </a:cubicBezTo>
                    <a:close/>
                  </a:path>
                </a:pathLst>
              </a:custGeom>
              <a:solidFill>
                <a:srgbClr val="FFD3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207;p20">
                <a:extLst>
                  <a:ext uri="{FF2B5EF4-FFF2-40B4-BE49-F238E27FC236}">
                    <a16:creationId xmlns:a16="http://schemas.microsoft.com/office/drawing/2014/main" id="{AD188FC5-DEE2-1817-E5DC-B5340C16A2C4}"/>
                  </a:ext>
                </a:extLst>
              </p:cNvPr>
              <p:cNvSpPr/>
              <p:nvPr/>
            </p:nvSpPr>
            <p:spPr>
              <a:xfrm>
                <a:off x="9029114" y="3120548"/>
                <a:ext cx="171450" cy="276225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276225" extrusionOk="0">
                    <a:moveTo>
                      <a:pt x="0" y="266700"/>
                    </a:moveTo>
                    <a:cubicBezTo>
                      <a:pt x="0" y="272415"/>
                      <a:pt x="3810" y="276225"/>
                      <a:pt x="9525" y="276225"/>
                    </a:cubicBezTo>
                    <a:lnTo>
                      <a:pt x="161925" y="276225"/>
                    </a:lnTo>
                    <a:cubicBezTo>
                      <a:pt x="167640" y="276225"/>
                      <a:pt x="171450" y="272415"/>
                      <a:pt x="171450" y="266700"/>
                    </a:cubicBezTo>
                    <a:lnTo>
                      <a:pt x="171450" y="0"/>
                    </a:lnTo>
                    <a:lnTo>
                      <a:pt x="0" y="0"/>
                    </a:lnTo>
                    <a:lnTo>
                      <a:pt x="0" y="266700"/>
                    </a:lnTo>
                    <a:close/>
                    <a:moveTo>
                      <a:pt x="28575" y="57150"/>
                    </a:moveTo>
                    <a:cubicBezTo>
                      <a:pt x="28575" y="51435"/>
                      <a:pt x="32385" y="47625"/>
                      <a:pt x="38100" y="47625"/>
                    </a:cubicBezTo>
                    <a:lnTo>
                      <a:pt x="133350" y="47625"/>
                    </a:lnTo>
                    <a:cubicBezTo>
                      <a:pt x="139065" y="47625"/>
                      <a:pt x="142875" y="51435"/>
                      <a:pt x="142875" y="57150"/>
                    </a:cubicBezTo>
                    <a:lnTo>
                      <a:pt x="142875" y="123825"/>
                    </a:lnTo>
                    <a:cubicBezTo>
                      <a:pt x="142875" y="129540"/>
                      <a:pt x="139065" y="133350"/>
                      <a:pt x="133350" y="133350"/>
                    </a:cubicBezTo>
                    <a:lnTo>
                      <a:pt x="38100" y="133350"/>
                    </a:lnTo>
                    <a:cubicBezTo>
                      <a:pt x="32385" y="133350"/>
                      <a:pt x="28575" y="129540"/>
                      <a:pt x="28575" y="123825"/>
                    </a:cubicBezTo>
                    <a:lnTo>
                      <a:pt x="28575" y="57150"/>
                    </a:lnTo>
                    <a:close/>
                    <a:moveTo>
                      <a:pt x="38100" y="161925"/>
                    </a:moveTo>
                    <a:lnTo>
                      <a:pt x="133350" y="161925"/>
                    </a:lnTo>
                    <a:cubicBezTo>
                      <a:pt x="139065" y="161925"/>
                      <a:pt x="142875" y="165735"/>
                      <a:pt x="142875" y="171450"/>
                    </a:cubicBezTo>
                    <a:cubicBezTo>
                      <a:pt x="142875" y="177165"/>
                      <a:pt x="139065" y="180975"/>
                      <a:pt x="133350" y="180975"/>
                    </a:cubicBezTo>
                    <a:lnTo>
                      <a:pt x="38100" y="180975"/>
                    </a:lnTo>
                    <a:cubicBezTo>
                      <a:pt x="32385" y="180975"/>
                      <a:pt x="28575" y="177165"/>
                      <a:pt x="28575" y="171450"/>
                    </a:cubicBezTo>
                    <a:cubicBezTo>
                      <a:pt x="28575" y="165735"/>
                      <a:pt x="32385" y="161925"/>
                      <a:pt x="38100" y="161925"/>
                    </a:cubicBezTo>
                    <a:close/>
                  </a:path>
                </a:pathLst>
              </a:custGeom>
              <a:solidFill>
                <a:srgbClr val="FFD3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208;p20">
                <a:extLst>
                  <a:ext uri="{FF2B5EF4-FFF2-40B4-BE49-F238E27FC236}">
                    <a16:creationId xmlns:a16="http://schemas.microsoft.com/office/drawing/2014/main" id="{A8DBF0EC-B113-D02B-48AA-3AAA89B8677A}"/>
                  </a:ext>
                </a:extLst>
              </p:cNvPr>
              <p:cNvSpPr/>
              <p:nvPr/>
            </p:nvSpPr>
            <p:spPr>
              <a:xfrm>
                <a:off x="8762414" y="2939573"/>
                <a:ext cx="200025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200025" h="457200" extrusionOk="0">
                    <a:moveTo>
                      <a:pt x="185738" y="76200"/>
                    </a:moveTo>
                    <a:lnTo>
                      <a:pt x="133350" y="76200"/>
                    </a:lnTo>
                    <a:lnTo>
                      <a:pt x="133350" y="28575"/>
                    </a:lnTo>
                    <a:lnTo>
                      <a:pt x="157163" y="28575"/>
                    </a:lnTo>
                    <a:cubicBezTo>
                      <a:pt x="164783" y="28575"/>
                      <a:pt x="171450" y="21908"/>
                      <a:pt x="171450" y="14288"/>
                    </a:cubicBezTo>
                    <a:cubicBezTo>
                      <a:pt x="171450" y="6668"/>
                      <a:pt x="164783" y="0"/>
                      <a:pt x="157163" y="0"/>
                    </a:cubicBezTo>
                    <a:lnTo>
                      <a:pt x="42863" y="0"/>
                    </a:lnTo>
                    <a:cubicBezTo>
                      <a:pt x="35243" y="0"/>
                      <a:pt x="28575" y="6668"/>
                      <a:pt x="28575" y="14288"/>
                    </a:cubicBezTo>
                    <a:cubicBezTo>
                      <a:pt x="28575" y="21908"/>
                      <a:pt x="35243" y="28575"/>
                      <a:pt x="42863" y="28575"/>
                    </a:cubicBezTo>
                    <a:lnTo>
                      <a:pt x="66675" y="28575"/>
                    </a:lnTo>
                    <a:lnTo>
                      <a:pt x="66675" y="76200"/>
                    </a:lnTo>
                    <a:lnTo>
                      <a:pt x="14288" y="76200"/>
                    </a:lnTo>
                    <a:cubicBezTo>
                      <a:pt x="6668" y="76200"/>
                      <a:pt x="0" y="82868"/>
                      <a:pt x="0" y="90488"/>
                    </a:cubicBezTo>
                    <a:cubicBezTo>
                      <a:pt x="0" y="98108"/>
                      <a:pt x="6668" y="104775"/>
                      <a:pt x="14288" y="104775"/>
                    </a:cubicBezTo>
                    <a:lnTo>
                      <a:pt x="47625" y="104775"/>
                    </a:lnTo>
                    <a:lnTo>
                      <a:pt x="47625" y="323850"/>
                    </a:lnTo>
                    <a:cubicBezTo>
                      <a:pt x="47625" y="334328"/>
                      <a:pt x="56198" y="342900"/>
                      <a:pt x="66675" y="342900"/>
                    </a:cubicBezTo>
                    <a:lnTo>
                      <a:pt x="66675" y="361950"/>
                    </a:lnTo>
                    <a:cubicBezTo>
                      <a:pt x="66675" y="367665"/>
                      <a:pt x="70485" y="371475"/>
                      <a:pt x="76200" y="371475"/>
                    </a:cubicBezTo>
                    <a:lnTo>
                      <a:pt x="85725" y="371475"/>
                    </a:lnTo>
                    <a:lnTo>
                      <a:pt x="85725" y="442913"/>
                    </a:lnTo>
                    <a:cubicBezTo>
                      <a:pt x="85725" y="450533"/>
                      <a:pt x="92393" y="457200"/>
                      <a:pt x="100013" y="457200"/>
                    </a:cubicBezTo>
                    <a:cubicBezTo>
                      <a:pt x="107633" y="457200"/>
                      <a:pt x="114300" y="450533"/>
                      <a:pt x="114300" y="442913"/>
                    </a:cubicBezTo>
                    <a:lnTo>
                      <a:pt x="114300" y="371475"/>
                    </a:lnTo>
                    <a:lnTo>
                      <a:pt x="123825" y="371475"/>
                    </a:lnTo>
                    <a:cubicBezTo>
                      <a:pt x="129540" y="371475"/>
                      <a:pt x="133350" y="367665"/>
                      <a:pt x="133350" y="361950"/>
                    </a:cubicBezTo>
                    <a:lnTo>
                      <a:pt x="133350" y="342900"/>
                    </a:lnTo>
                    <a:cubicBezTo>
                      <a:pt x="143828" y="342900"/>
                      <a:pt x="152400" y="334328"/>
                      <a:pt x="152400" y="323850"/>
                    </a:cubicBezTo>
                    <a:lnTo>
                      <a:pt x="152400" y="104775"/>
                    </a:lnTo>
                    <a:lnTo>
                      <a:pt x="185738" y="104775"/>
                    </a:lnTo>
                    <a:cubicBezTo>
                      <a:pt x="193358" y="104775"/>
                      <a:pt x="200025" y="98108"/>
                      <a:pt x="200025" y="90488"/>
                    </a:cubicBezTo>
                    <a:cubicBezTo>
                      <a:pt x="200025" y="82868"/>
                      <a:pt x="193358" y="76200"/>
                      <a:pt x="185738" y="76200"/>
                    </a:cubicBezTo>
                    <a:close/>
                    <a:moveTo>
                      <a:pt x="123825" y="247650"/>
                    </a:moveTo>
                    <a:lnTo>
                      <a:pt x="76200" y="247650"/>
                    </a:lnTo>
                    <a:lnTo>
                      <a:pt x="76200" y="123825"/>
                    </a:lnTo>
                    <a:lnTo>
                      <a:pt x="123825" y="123825"/>
                    </a:lnTo>
                    <a:lnTo>
                      <a:pt x="123825" y="247650"/>
                    </a:lnTo>
                    <a:close/>
                  </a:path>
                </a:pathLst>
              </a:custGeom>
              <a:solidFill>
                <a:srgbClr val="FFD3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" name="Google Shape;209;p20">
              <a:extLst>
                <a:ext uri="{FF2B5EF4-FFF2-40B4-BE49-F238E27FC236}">
                  <a16:creationId xmlns:a16="http://schemas.microsoft.com/office/drawing/2014/main" id="{CE14DC93-1D0D-83BB-4661-0B3FDA67D616}"/>
                </a:ext>
              </a:extLst>
            </p:cNvPr>
            <p:cNvSpPr/>
            <p:nvPr/>
          </p:nvSpPr>
          <p:spPr>
            <a:xfrm>
              <a:off x="7232451" y="1416429"/>
              <a:ext cx="580644" cy="580644"/>
            </a:xfrm>
            <a:custGeom>
              <a:avLst/>
              <a:gdLst/>
              <a:ahLst/>
              <a:cxnLst/>
              <a:rect l="l" t="t" r="r" b="b"/>
              <a:pathLst>
                <a:path w="457200" h="457200" extrusionOk="0">
                  <a:moveTo>
                    <a:pt x="438150" y="209550"/>
                  </a:moveTo>
                  <a:lnTo>
                    <a:pt x="399098" y="209550"/>
                  </a:lnTo>
                  <a:cubicBezTo>
                    <a:pt x="395288" y="176213"/>
                    <a:pt x="381953" y="146685"/>
                    <a:pt x="362903" y="121920"/>
                  </a:cubicBezTo>
                  <a:lnTo>
                    <a:pt x="395288" y="89535"/>
                  </a:lnTo>
                  <a:cubicBezTo>
                    <a:pt x="402908" y="81915"/>
                    <a:pt x="402908" y="70485"/>
                    <a:pt x="395288" y="62865"/>
                  </a:cubicBezTo>
                  <a:cubicBezTo>
                    <a:pt x="387668" y="55245"/>
                    <a:pt x="376238" y="55245"/>
                    <a:pt x="368618" y="62865"/>
                  </a:cubicBezTo>
                  <a:lnTo>
                    <a:pt x="336233" y="95250"/>
                  </a:lnTo>
                  <a:cubicBezTo>
                    <a:pt x="311468" y="75248"/>
                    <a:pt x="280988" y="62865"/>
                    <a:pt x="248603" y="59055"/>
                  </a:cubicBezTo>
                  <a:lnTo>
                    <a:pt x="248603" y="19050"/>
                  </a:lnTo>
                  <a:cubicBezTo>
                    <a:pt x="248603" y="8573"/>
                    <a:pt x="240030" y="0"/>
                    <a:pt x="229553" y="0"/>
                  </a:cubicBezTo>
                  <a:cubicBezTo>
                    <a:pt x="219075" y="0"/>
                    <a:pt x="210503" y="8573"/>
                    <a:pt x="210503" y="19050"/>
                  </a:cubicBezTo>
                  <a:lnTo>
                    <a:pt x="210503" y="58103"/>
                  </a:lnTo>
                  <a:cubicBezTo>
                    <a:pt x="177165" y="61913"/>
                    <a:pt x="147638" y="75248"/>
                    <a:pt x="122873" y="94298"/>
                  </a:cubicBezTo>
                  <a:lnTo>
                    <a:pt x="89535" y="62865"/>
                  </a:lnTo>
                  <a:cubicBezTo>
                    <a:pt x="81915" y="55245"/>
                    <a:pt x="70485" y="55245"/>
                    <a:pt x="62865" y="62865"/>
                  </a:cubicBezTo>
                  <a:cubicBezTo>
                    <a:pt x="55245" y="70485"/>
                    <a:pt x="55245" y="81915"/>
                    <a:pt x="62865" y="89535"/>
                  </a:cubicBezTo>
                  <a:lnTo>
                    <a:pt x="95250" y="121920"/>
                  </a:lnTo>
                  <a:cubicBezTo>
                    <a:pt x="75248" y="146685"/>
                    <a:pt x="62865" y="177165"/>
                    <a:pt x="59055" y="209550"/>
                  </a:cubicBezTo>
                  <a:lnTo>
                    <a:pt x="19050" y="209550"/>
                  </a:lnTo>
                  <a:cubicBezTo>
                    <a:pt x="8573" y="209550"/>
                    <a:pt x="0" y="218123"/>
                    <a:pt x="0" y="228600"/>
                  </a:cubicBezTo>
                  <a:cubicBezTo>
                    <a:pt x="0" y="239078"/>
                    <a:pt x="8573" y="247650"/>
                    <a:pt x="19050" y="247650"/>
                  </a:cubicBezTo>
                  <a:lnTo>
                    <a:pt x="58103" y="247650"/>
                  </a:lnTo>
                  <a:cubicBezTo>
                    <a:pt x="61913" y="280988"/>
                    <a:pt x="75248" y="310515"/>
                    <a:pt x="94298" y="335280"/>
                  </a:cubicBezTo>
                  <a:lnTo>
                    <a:pt x="61913" y="367665"/>
                  </a:lnTo>
                  <a:cubicBezTo>
                    <a:pt x="54293" y="375285"/>
                    <a:pt x="54293" y="386715"/>
                    <a:pt x="61913" y="394335"/>
                  </a:cubicBezTo>
                  <a:cubicBezTo>
                    <a:pt x="66675" y="398145"/>
                    <a:pt x="71438" y="400050"/>
                    <a:pt x="76200" y="400050"/>
                  </a:cubicBezTo>
                  <a:cubicBezTo>
                    <a:pt x="80963" y="400050"/>
                    <a:pt x="85725" y="398145"/>
                    <a:pt x="89535" y="394335"/>
                  </a:cubicBezTo>
                  <a:lnTo>
                    <a:pt x="121920" y="361950"/>
                  </a:lnTo>
                  <a:cubicBezTo>
                    <a:pt x="146685" y="381953"/>
                    <a:pt x="177165" y="394335"/>
                    <a:pt x="209550" y="398145"/>
                  </a:cubicBezTo>
                  <a:lnTo>
                    <a:pt x="209550" y="438150"/>
                  </a:lnTo>
                  <a:cubicBezTo>
                    <a:pt x="209550" y="448628"/>
                    <a:pt x="218123" y="457200"/>
                    <a:pt x="228600" y="457200"/>
                  </a:cubicBezTo>
                  <a:cubicBezTo>
                    <a:pt x="239078" y="457200"/>
                    <a:pt x="247650" y="448628"/>
                    <a:pt x="247650" y="438150"/>
                  </a:cubicBezTo>
                  <a:lnTo>
                    <a:pt x="247650" y="399098"/>
                  </a:lnTo>
                  <a:cubicBezTo>
                    <a:pt x="280988" y="395288"/>
                    <a:pt x="310515" y="381953"/>
                    <a:pt x="335280" y="362903"/>
                  </a:cubicBezTo>
                  <a:lnTo>
                    <a:pt x="367665" y="395288"/>
                  </a:lnTo>
                  <a:cubicBezTo>
                    <a:pt x="371475" y="398145"/>
                    <a:pt x="376238" y="400050"/>
                    <a:pt x="381000" y="400050"/>
                  </a:cubicBezTo>
                  <a:cubicBezTo>
                    <a:pt x="385763" y="400050"/>
                    <a:pt x="390525" y="398145"/>
                    <a:pt x="394335" y="394335"/>
                  </a:cubicBezTo>
                  <a:cubicBezTo>
                    <a:pt x="401955" y="386715"/>
                    <a:pt x="401955" y="375285"/>
                    <a:pt x="394335" y="367665"/>
                  </a:cubicBezTo>
                  <a:lnTo>
                    <a:pt x="361950" y="335280"/>
                  </a:lnTo>
                  <a:cubicBezTo>
                    <a:pt x="381953" y="310515"/>
                    <a:pt x="394335" y="280035"/>
                    <a:pt x="398145" y="247650"/>
                  </a:cubicBezTo>
                  <a:lnTo>
                    <a:pt x="438150" y="247650"/>
                  </a:lnTo>
                  <a:cubicBezTo>
                    <a:pt x="448628" y="247650"/>
                    <a:pt x="457200" y="239078"/>
                    <a:pt x="457200" y="228600"/>
                  </a:cubicBezTo>
                  <a:cubicBezTo>
                    <a:pt x="457200" y="218123"/>
                    <a:pt x="448628" y="209550"/>
                    <a:pt x="438150" y="209550"/>
                  </a:cubicBezTo>
                  <a:close/>
                  <a:moveTo>
                    <a:pt x="185738" y="114300"/>
                  </a:moveTo>
                  <a:cubicBezTo>
                    <a:pt x="203835" y="114300"/>
                    <a:pt x="219075" y="129540"/>
                    <a:pt x="219075" y="147638"/>
                  </a:cubicBezTo>
                  <a:cubicBezTo>
                    <a:pt x="219075" y="165735"/>
                    <a:pt x="203835" y="180975"/>
                    <a:pt x="185738" y="180975"/>
                  </a:cubicBezTo>
                  <a:cubicBezTo>
                    <a:pt x="167640" y="180975"/>
                    <a:pt x="152400" y="165735"/>
                    <a:pt x="152400" y="147638"/>
                  </a:cubicBezTo>
                  <a:cubicBezTo>
                    <a:pt x="152400" y="129540"/>
                    <a:pt x="167640" y="114300"/>
                    <a:pt x="185738" y="114300"/>
                  </a:cubicBezTo>
                  <a:close/>
                  <a:moveTo>
                    <a:pt x="180975" y="333375"/>
                  </a:moveTo>
                  <a:cubicBezTo>
                    <a:pt x="149543" y="333375"/>
                    <a:pt x="123825" y="307658"/>
                    <a:pt x="123825" y="276225"/>
                  </a:cubicBezTo>
                  <a:cubicBezTo>
                    <a:pt x="123825" y="244793"/>
                    <a:pt x="149543" y="219075"/>
                    <a:pt x="180975" y="219075"/>
                  </a:cubicBezTo>
                  <a:cubicBezTo>
                    <a:pt x="212408" y="219075"/>
                    <a:pt x="238125" y="244793"/>
                    <a:pt x="238125" y="276225"/>
                  </a:cubicBezTo>
                  <a:cubicBezTo>
                    <a:pt x="238125" y="307658"/>
                    <a:pt x="212408" y="333375"/>
                    <a:pt x="180975" y="333375"/>
                  </a:cubicBezTo>
                  <a:close/>
                  <a:moveTo>
                    <a:pt x="295275" y="323850"/>
                  </a:moveTo>
                  <a:cubicBezTo>
                    <a:pt x="284798" y="323850"/>
                    <a:pt x="276225" y="315278"/>
                    <a:pt x="276225" y="304800"/>
                  </a:cubicBezTo>
                  <a:cubicBezTo>
                    <a:pt x="276225" y="294323"/>
                    <a:pt x="284798" y="285750"/>
                    <a:pt x="295275" y="285750"/>
                  </a:cubicBezTo>
                  <a:cubicBezTo>
                    <a:pt x="305753" y="285750"/>
                    <a:pt x="314325" y="294323"/>
                    <a:pt x="314325" y="304800"/>
                  </a:cubicBezTo>
                  <a:cubicBezTo>
                    <a:pt x="314325" y="315278"/>
                    <a:pt x="305753" y="323850"/>
                    <a:pt x="295275" y="323850"/>
                  </a:cubicBezTo>
                  <a:close/>
                  <a:moveTo>
                    <a:pt x="300038" y="238125"/>
                  </a:moveTo>
                  <a:cubicBezTo>
                    <a:pt x="276225" y="238125"/>
                    <a:pt x="257175" y="219075"/>
                    <a:pt x="257175" y="195263"/>
                  </a:cubicBezTo>
                  <a:cubicBezTo>
                    <a:pt x="257175" y="171450"/>
                    <a:pt x="276225" y="152400"/>
                    <a:pt x="300038" y="152400"/>
                  </a:cubicBezTo>
                  <a:cubicBezTo>
                    <a:pt x="323850" y="152400"/>
                    <a:pt x="342900" y="171450"/>
                    <a:pt x="342900" y="195263"/>
                  </a:cubicBezTo>
                  <a:cubicBezTo>
                    <a:pt x="342900" y="219075"/>
                    <a:pt x="323850" y="238125"/>
                    <a:pt x="300038" y="238125"/>
                  </a:cubicBezTo>
                  <a:close/>
                </a:path>
              </a:pathLst>
            </a:custGeom>
            <a:solidFill>
              <a:srgbClr val="FFD3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210;p20">
              <a:extLst>
                <a:ext uri="{FF2B5EF4-FFF2-40B4-BE49-F238E27FC236}">
                  <a16:creationId xmlns:a16="http://schemas.microsoft.com/office/drawing/2014/main" id="{02B230C3-A636-9EDC-3430-8FD931C7C05C}"/>
                </a:ext>
              </a:extLst>
            </p:cNvPr>
            <p:cNvSpPr/>
            <p:nvPr/>
          </p:nvSpPr>
          <p:spPr>
            <a:xfrm>
              <a:off x="5921714" y="990545"/>
              <a:ext cx="1130427" cy="1130427"/>
            </a:xfrm>
            <a:custGeom>
              <a:avLst/>
              <a:gdLst/>
              <a:ahLst/>
              <a:cxnLst/>
              <a:rect l="l" t="t" r="r" b="b"/>
              <a:pathLst>
                <a:path w="457200" h="457200" extrusionOk="0">
                  <a:moveTo>
                    <a:pt x="442913" y="180975"/>
                  </a:moveTo>
                  <a:cubicBezTo>
                    <a:pt x="435023" y="180974"/>
                    <a:pt x="428626" y="187368"/>
                    <a:pt x="428625" y="195258"/>
                  </a:cubicBezTo>
                  <a:cubicBezTo>
                    <a:pt x="428625" y="195260"/>
                    <a:pt x="428625" y="195261"/>
                    <a:pt x="428625" y="195263"/>
                  </a:cubicBezTo>
                  <a:lnTo>
                    <a:pt x="428625" y="209550"/>
                  </a:lnTo>
                  <a:lnTo>
                    <a:pt x="389308" y="209550"/>
                  </a:lnTo>
                  <a:cubicBezTo>
                    <a:pt x="385830" y="179926"/>
                    <a:pt x="374190" y="151851"/>
                    <a:pt x="355685" y="128457"/>
                  </a:cubicBezTo>
                  <a:lnTo>
                    <a:pt x="383510" y="100631"/>
                  </a:lnTo>
                  <a:lnTo>
                    <a:pt x="394709" y="110114"/>
                  </a:lnTo>
                  <a:cubicBezTo>
                    <a:pt x="400281" y="115700"/>
                    <a:pt x="409327" y="115711"/>
                    <a:pt x="414914" y="110139"/>
                  </a:cubicBezTo>
                  <a:cubicBezTo>
                    <a:pt x="420500" y="104565"/>
                    <a:pt x="420511" y="95520"/>
                    <a:pt x="414938" y="89934"/>
                  </a:cubicBezTo>
                  <a:cubicBezTo>
                    <a:pt x="414930" y="89926"/>
                    <a:pt x="414922" y="89918"/>
                    <a:pt x="414915" y="89911"/>
                  </a:cubicBezTo>
                  <a:lnTo>
                    <a:pt x="367291" y="42286"/>
                  </a:lnTo>
                  <a:cubicBezTo>
                    <a:pt x="361712" y="36706"/>
                    <a:pt x="352666" y="36706"/>
                    <a:pt x="347086" y="42285"/>
                  </a:cubicBezTo>
                  <a:cubicBezTo>
                    <a:pt x="341507" y="47864"/>
                    <a:pt x="341506" y="56910"/>
                    <a:pt x="347085" y="62489"/>
                  </a:cubicBezTo>
                  <a:lnTo>
                    <a:pt x="356569" y="73689"/>
                  </a:lnTo>
                  <a:lnTo>
                    <a:pt x="328743" y="101515"/>
                  </a:lnTo>
                  <a:cubicBezTo>
                    <a:pt x="305349" y="83012"/>
                    <a:pt x="277274" y="71372"/>
                    <a:pt x="247650" y="67894"/>
                  </a:cubicBezTo>
                  <a:lnTo>
                    <a:pt x="247650" y="28575"/>
                  </a:lnTo>
                  <a:lnTo>
                    <a:pt x="261938" y="28575"/>
                  </a:lnTo>
                  <a:cubicBezTo>
                    <a:pt x="269828" y="28575"/>
                    <a:pt x="276225" y="22178"/>
                    <a:pt x="276225" y="14288"/>
                  </a:cubicBezTo>
                  <a:cubicBezTo>
                    <a:pt x="276225" y="6397"/>
                    <a:pt x="269828" y="0"/>
                    <a:pt x="261938" y="0"/>
                  </a:cubicBezTo>
                  <a:lnTo>
                    <a:pt x="195263" y="0"/>
                  </a:lnTo>
                  <a:cubicBezTo>
                    <a:pt x="187372" y="0"/>
                    <a:pt x="180975" y="6397"/>
                    <a:pt x="180975" y="14288"/>
                  </a:cubicBezTo>
                  <a:cubicBezTo>
                    <a:pt x="180975" y="22178"/>
                    <a:pt x="187372" y="28575"/>
                    <a:pt x="195263" y="28575"/>
                  </a:cubicBezTo>
                  <a:lnTo>
                    <a:pt x="209550" y="28575"/>
                  </a:lnTo>
                  <a:lnTo>
                    <a:pt x="209550" y="67894"/>
                  </a:lnTo>
                  <a:cubicBezTo>
                    <a:pt x="179926" y="71372"/>
                    <a:pt x="151851" y="83012"/>
                    <a:pt x="128457" y="101515"/>
                  </a:cubicBezTo>
                  <a:lnTo>
                    <a:pt x="100631" y="73689"/>
                  </a:lnTo>
                  <a:lnTo>
                    <a:pt x="110115" y="62489"/>
                  </a:lnTo>
                  <a:cubicBezTo>
                    <a:pt x="115694" y="56910"/>
                    <a:pt x="115694" y="47864"/>
                    <a:pt x="110114" y="42285"/>
                  </a:cubicBezTo>
                  <a:cubicBezTo>
                    <a:pt x="104534" y="36706"/>
                    <a:pt x="95488" y="36706"/>
                    <a:pt x="89910" y="42286"/>
                  </a:cubicBezTo>
                  <a:lnTo>
                    <a:pt x="43382" y="89911"/>
                  </a:lnTo>
                  <a:cubicBezTo>
                    <a:pt x="37817" y="95504"/>
                    <a:pt x="37839" y="104550"/>
                    <a:pt x="43433" y="110116"/>
                  </a:cubicBezTo>
                  <a:cubicBezTo>
                    <a:pt x="49007" y="115661"/>
                    <a:pt x="58015" y="115661"/>
                    <a:pt x="63588" y="110115"/>
                  </a:cubicBezTo>
                  <a:lnTo>
                    <a:pt x="73691" y="100631"/>
                  </a:lnTo>
                  <a:lnTo>
                    <a:pt x="101516" y="128457"/>
                  </a:lnTo>
                  <a:cubicBezTo>
                    <a:pt x="83011" y="151851"/>
                    <a:pt x="71370" y="179926"/>
                    <a:pt x="67892" y="209550"/>
                  </a:cubicBezTo>
                  <a:lnTo>
                    <a:pt x="28575" y="209550"/>
                  </a:lnTo>
                  <a:lnTo>
                    <a:pt x="28575" y="195263"/>
                  </a:lnTo>
                  <a:cubicBezTo>
                    <a:pt x="28575" y="187372"/>
                    <a:pt x="22178" y="180975"/>
                    <a:pt x="14288" y="180975"/>
                  </a:cubicBezTo>
                  <a:cubicBezTo>
                    <a:pt x="6397" y="180975"/>
                    <a:pt x="0" y="187372"/>
                    <a:pt x="0" y="195263"/>
                  </a:cubicBezTo>
                  <a:lnTo>
                    <a:pt x="0" y="261938"/>
                  </a:lnTo>
                  <a:cubicBezTo>
                    <a:pt x="0" y="269828"/>
                    <a:pt x="6397" y="276225"/>
                    <a:pt x="14288" y="276225"/>
                  </a:cubicBezTo>
                  <a:cubicBezTo>
                    <a:pt x="22178" y="276225"/>
                    <a:pt x="28575" y="269828"/>
                    <a:pt x="28575" y="261938"/>
                  </a:cubicBezTo>
                  <a:lnTo>
                    <a:pt x="28575" y="247650"/>
                  </a:lnTo>
                  <a:lnTo>
                    <a:pt x="67892" y="247650"/>
                  </a:lnTo>
                  <a:cubicBezTo>
                    <a:pt x="71370" y="277274"/>
                    <a:pt x="83011" y="305349"/>
                    <a:pt x="101516" y="328743"/>
                  </a:cubicBezTo>
                  <a:lnTo>
                    <a:pt x="73691" y="356569"/>
                  </a:lnTo>
                  <a:lnTo>
                    <a:pt x="62491" y="347085"/>
                  </a:lnTo>
                  <a:cubicBezTo>
                    <a:pt x="56906" y="341512"/>
                    <a:pt x="47860" y="341522"/>
                    <a:pt x="42287" y="347107"/>
                  </a:cubicBezTo>
                  <a:cubicBezTo>
                    <a:pt x="36722" y="352684"/>
                    <a:pt x="36722" y="361712"/>
                    <a:pt x="42285" y="367290"/>
                  </a:cubicBezTo>
                  <a:lnTo>
                    <a:pt x="89910" y="414915"/>
                  </a:lnTo>
                  <a:cubicBezTo>
                    <a:pt x="95488" y="420494"/>
                    <a:pt x="104534" y="420494"/>
                    <a:pt x="110114" y="414915"/>
                  </a:cubicBezTo>
                  <a:cubicBezTo>
                    <a:pt x="115694" y="409336"/>
                    <a:pt x="115694" y="400290"/>
                    <a:pt x="110115" y="394710"/>
                  </a:cubicBezTo>
                  <a:lnTo>
                    <a:pt x="100631" y="383512"/>
                  </a:lnTo>
                  <a:lnTo>
                    <a:pt x="128456" y="355685"/>
                  </a:lnTo>
                  <a:cubicBezTo>
                    <a:pt x="151851" y="374189"/>
                    <a:pt x="179926" y="385828"/>
                    <a:pt x="209550" y="389307"/>
                  </a:cubicBezTo>
                  <a:lnTo>
                    <a:pt x="209550" y="428625"/>
                  </a:lnTo>
                  <a:lnTo>
                    <a:pt x="195263" y="428625"/>
                  </a:lnTo>
                  <a:cubicBezTo>
                    <a:pt x="187372" y="428625"/>
                    <a:pt x="180975" y="435022"/>
                    <a:pt x="180975" y="442913"/>
                  </a:cubicBezTo>
                  <a:cubicBezTo>
                    <a:pt x="180975" y="450803"/>
                    <a:pt x="187372" y="457200"/>
                    <a:pt x="195263" y="457200"/>
                  </a:cubicBezTo>
                  <a:lnTo>
                    <a:pt x="261938" y="457200"/>
                  </a:lnTo>
                  <a:cubicBezTo>
                    <a:pt x="269828" y="457200"/>
                    <a:pt x="276225" y="450803"/>
                    <a:pt x="276225" y="442913"/>
                  </a:cubicBezTo>
                  <a:cubicBezTo>
                    <a:pt x="276225" y="435022"/>
                    <a:pt x="269828" y="428625"/>
                    <a:pt x="261938" y="428625"/>
                  </a:cubicBezTo>
                  <a:lnTo>
                    <a:pt x="247650" y="428625"/>
                  </a:lnTo>
                  <a:lnTo>
                    <a:pt x="247650" y="389307"/>
                  </a:lnTo>
                  <a:cubicBezTo>
                    <a:pt x="277274" y="385828"/>
                    <a:pt x="305349" y="374189"/>
                    <a:pt x="328744" y="355685"/>
                  </a:cubicBezTo>
                  <a:lnTo>
                    <a:pt x="356569" y="383512"/>
                  </a:lnTo>
                  <a:lnTo>
                    <a:pt x="347085" y="394710"/>
                  </a:lnTo>
                  <a:cubicBezTo>
                    <a:pt x="341506" y="400290"/>
                    <a:pt x="341506" y="409336"/>
                    <a:pt x="347086" y="414915"/>
                  </a:cubicBezTo>
                  <a:cubicBezTo>
                    <a:pt x="352666" y="420494"/>
                    <a:pt x="361712" y="420494"/>
                    <a:pt x="367291" y="414915"/>
                  </a:cubicBezTo>
                  <a:lnTo>
                    <a:pt x="414915" y="367290"/>
                  </a:lnTo>
                  <a:cubicBezTo>
                    <a:pt x="420500" y="361716"/>
                    <a:pt x="420510" y="352670"/>
                    <a:pt x="414937" y="347084"/>
                  </a:cubicBezTo>
                  <a:cubicBezTo>
                    <a:pt x="409363" y="341499"/>
                    <a:pt x="400317" y="341489"/>
                    <a:pt x="394731" y="347063"/>
                  </a:cubicBezTo>
                  <a:cubicBezTo>
                    <a:pt x="394724" y="347071"/>
                    <a:pt x="394716" y="347079"/>
                    <a:pt x="394709" y="347085"/>
                  </a:cubicBezTo>
                  <a:lnTo>
                    <a:pt x="383509" y="356569"/>
                  </a:lnTo>
                  <a:lnTo>
                    <a:pt x="355684" y="328743"/>
                  </a:lnTo>
                  <a:cubicBezTo>
                    <a:pt x="374189" y="305349"/>
                    <a:pt x="385830" y="277274"/>
                    <a:pt x="389308" y="247650"/>
                  </a:cubicBezTo>
                  <a:lnTo>
                    <a:pt x="428625" y="247650"/>
                  </a:lnTo>
                  <a:lnTo>
                    <a:pt x="428625" y="261938"/>
                  </a:lnTo>
                  <a:cubicBezTo>
                    <a:pt x="428625" y="269828"/>
                    <a:pt x="435022" y="276225"/>
                    <a:pt x="442913" y="276225"/>
                  </a:cubicBezTo>
                  <a:cubicBezTo>
                    <a:pt x="450803" y="276225"/>
                    <a:pt x="457200" y="269828"/>
                    <a:pt x="457200" y="261938"/>
                  </a:cubicBezTo>
                  <a:lnTo>
                    <a:pt x="457200" y="195263"/>
                  </a:lnTo>
                  <a:cubicBezTo>
                    <a:pt x="457201" y="187373"/>
                    <a:pt x="450807" y="180976"/>
                    <a:pt x="442917" y="180975"/>
                  </a:cubicBezTo>
                  <a:cubicBezTo>
                    <a:pt x="442915" y="180975"/>
                    <a:pt x="442914" y="180975"/>
                    <a:pt x="442913" y="180975"/>
                  </a:cubicBezTo>
                  <a:close/>
                  <a:moveTo>
                    <a:pt x="176213" y="190500"/>
                  </a:moveTo>
                  <a:cubicBezTo>
                    <a:pt x="157801" y="190500"/>
                    <a:pt x="142875" y="175574"/>
                    <a:pt x="142875" y="157163"/>
                  </a:cubicBezTo>
                  <a:cubicBezTo>
                    <a:pt x="142875" y="138751"/>
                    <a:pt x="157801" y="123825"/>
                    <a:pt x="176213" y="123825"/>
                  </a:cubicBezTo>
                  <a:cubicBezTo>
                    <a:pt x="194624" y="123825"/>
                    <a:pt x="209550" y="138751"/>
                    <a:pt x="209550" y="157163"/>
                  </a:cubicBezTo>
                  <a:cubicBezTo>
                    <a:pt x="209550" y="175574"/>
                    <a:pt x="194625" y="190500"/>
                    <a:pt x="176213" y="190500"/>
                  </a:cubicBezTo>
                  <a:cubicBezTo>
                    <a:pt x="176213" y="190500"/>
                    <a:pt x="176213" y="190500"/>
                    <a:pt x="176213" y="190500"/>
                  </a:cubicBezTo>
                  <a:close/>
                  <a:moveTo>
                    <a:pt x="285750" y="314325"/>
                  </a:moveTo>
                  <a:cubicBezTo>
                    <a:pt x="275229" y="314325"/>
                    <a:pt x="266700" y="305796"/>
                    <a:pt x="266700" y="295275"/>
                  </a:cubicBezTo>
                  <a:cubicBezTo>
                    <a:pt x="266700" y="284754"/>
                    <a:pt x="275229" y="276225"/>
                    <a:pt x="285750" y="276225"/>
                  </a:cubicBezTo>
                  <a:cubicBezTo>
                    <a:pt x="296271" y="276225"/>
                    <a:pt x="304800" y="284754"/>
                    <a:pt x="304800" y="295275"/>
                  </a:cubicBezTo>
                  <a:cubicBezTo>
                    <a:pt x="304800" y="305796"/>
                    <a:pt x="296271" y="314325"/>
                    <a:pt x="285750" y="314325"/>
                  </a:cubicBezTo>
                  <a:close/>
                </a:path>
              </a:pathLst>
            </a:custGeom>
            <a:solidFill>
              <a:srgbClr val="FFD3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4760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D8E4B0-EA0D-D3B5-0A77-501772B013C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rgbClr val="FFD5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fld>
            <a:endParaRPr lang="en" dirty="0">
              <a:solidFill>
                <a:srgbClr val="FFD5D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186;p19">
            <a:extLst>
              <a:ext uri="{FF2B5EF4-FFF2-40B4-BE49-F238E27FC236}">
                <a16:creationId xmlns:a16="http://schemas.microsoft.com/office/drawing/2014/main" id="{EB570F76-6618-2D0E-8223-E1D0566757A1}"/>
              </a:ext>
            </a:extLst>
          </p:cNvPr>
          <p:cNvSpPr/>
          <p:nvPr/>
        </p:nvSpPr>
        <p:spPr>
          <a:xfrm rot="10800000">
            <a:off x="0" y="-5055"/>
            <a:ext cx="9144000" cy="50096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E47AA4-0323-CB38-9696-533F38C23476}"/>
              </a:ext>
            </a:extLst>
          </p:cNvPr>
          <p:cNvSpPr txBox="1"/>
          <p:nvPr/>
        </p:nvSpPr>
        <p:spPr>
          <a:xfrm>
            <a:off x="3263962" y="60069"/>
            <a:ext cx="22906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2F455B"/>
                </a:solidFill>
                <a:latin typeface="Arial" panose="020B0604020202020204" pitchFamily="34" charset="0"/>
                <a:ea typeface="Merriweather Sans"/>
                <a:cs typeface="Arial" panose="020B0604020202020204" pitchFamily="34" charset="0"/>
                <a:sym typeface="Merriweather Sans"/>
              </a:rPr>
              <a:t>Endosomal escape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3DE1F8-B087-386D-A1D2-2AEE9730D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884" y="817518"/>
            <a:ext cx="4234820" cy="39323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3F6FD9-D450-0D07-80B3-2C0B06CF6CCC}"/>
              </a:ext>
            </a:extLst>
          </p:cNvPr>
          <p:cNvSpPr txBox="1"/>
          <p:nvPr/>
        </p:nvSpPr>
        <p:spPr>
          <a:xfrm>
            <a:off x="910167" y="4928819"/>
            <a:ext cx="732366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Park, Joon Ho, et al. "Virus‐mimicking cell membrane‐coated nanoparticles for cytosolic delivery of mRNA." </a:t>
            </a:r>
            <a:r>
              <a:rPr lang="en-US" sz="800" b="0" i="1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Angewandte</a:t>
            </a:r>
            <a:r>
              <a:rPr lang="en-US" sz="8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800" b="0" i="1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Chemie</a:t>
            </a:r>
            <a:r>
              <a:rPr lang="en-US" sz="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134.2 (2022): e202113671.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238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D8E4B0-EA0D-D3B5-0A77-501772B013C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rgbClr val="FFD5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fld>
            <a:endParaRPr lang="en" dirty="0">
              <a:solidFill>
                <a:srgbClr val="FFD5D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186;p19">
            <a:extLst>
              <a:ext uri="{FF2B5EF4-FFF2-40B4-BE49-F238E27FC236}">
                <a16:creationId xmlns:a16="http://schemas.microsoft.com/office/drawing/2014/main" id="{EB570F76-6618-2D0E-8223-E1D0566757A1}"/>
              </a:ext>
            </a:extLst>
          </p:cNvPr>
          <p:cNvSpPr/>
          <p:nvPr/>
        </p:nvSpPr>
        <p:spPr>
          <a:xfrm rot="10800000">
            <a:off x="0" y="-5055"/>
            <a:ext cx="9144000" cy="50096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E47AA4-0323-CB38-9696-533F38C23476}"/>
              </a:ext>
            </a:extLst>
          </p:cNvPr>
          <p:cNvSpPr txBox="1"/>
          <p:nvPr/>
        </p:nvSpPr>
        <p:spPr>
          <a:xfrm>
            <a:off x="3641708" y="35361"/>
            <a:ext cx="23221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2F455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VP6-based system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5425B7DA-4525-A1D2-988B-7BBAAB4AE93D}"/>
              </a:ext>
            </a:extLst>
          </p:cNvPr>
          <p:cNvGrpSpPr/>
          <p:nvPr/>
        </p:nvGrpSpPr>
        <p:grpSpPr>
          <a:xfrm>
            <a:off x="2051829" y="959967"/>
            <a:ext cx="5040335" cy="3759594"/>
            <a:chOff x="2051830" y="990257"/>
            <a:chExt cx="5040335" cy="375959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9D1BEFB-B059-BCBF-7CFF-3EC3EF861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1830" y="990257"/>
              <a:ext cx="5040335" cy="375959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CBF4758-355A-FA2E-CC89-B03FF29F4984}"/>
                </a:ext>
              </a:extLst>
            </p:cNvPr>
            <p:cNvSpPr txBox="1"/>
            <p:nvPr/>
          </p:nvSpPr>
          <p:spPr>
            <a:xfrm>
              <a:off x="2918832" y="1354454"/>
              <a:ext cx="66075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2F455B"/>
                  </a:solidFill>
                </a:rPr>
                <a:t>Transfer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109D47B-6B85-4D21-02E0-783A9985D7FF}"/>
                </a:ext>
              </a:extLst>
            </p:cNvPr>
            <p:cNvSpPr txBox="1"/>
            <p:nvPr/>
          </p:nvSpPr>
          <p:spPr>
            <a:xfrm>
              <a:off x="6072399" y="2871004"/>
              <a:ext cx="46198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FF0000"/>
                  </a:solidFill>
                </a:rPr>
                <a:t>DOX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14B6926F-B520-A87A-E2A4-37C81794B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1315" y="2200517"/>
              <a:ext cx="898347" cy="248122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D779987-27C2-350E-D8ED-EA9891791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11553" y="1069936"/>
              <a:ext cx="644611" cy="24812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4A3EE072-F007-D17C-A9F8-F6D9CB136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78379" y="2307564"/>
              <a:ext cx="523660" cy="16048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DA3BBA6-0AEB-BAFA-74EA-22C40439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57749" y="1161599"/>
              <a:ext cx="594886" cy="18898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0AF18ED-A0D8-ED4E-42AB-571D16D57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54219" y="1087084"/>
              <a:ext cx="553358" cy="188981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959AAAC-2028-9D41-7676-FF3729EE1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19390" y="2200516"/>
              <a:ext cx="523661" cy="177095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E7CBB38-F68C-8668-9964-A8AA3E8E2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48552" y="2674014"/>
              <a:ext cx="385833" cy="248122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645B3B97-6D91-2C3B-727A-7858DAA30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12381" y="2200517"/>
              <a:ext cx="304892" cy="248122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994112E5-0718-8BF8-DE61-9FA3CE8CF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96503" y="3230862"/>
              <a:ext cx="767497" cy="132583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18329405-125B-648E-4F8B-E4B23D37D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12629" y="3997234"/>
              <a:ext cx="613673" cy="177314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0DA471AF-6F78-69C8-9D60-4E89A5E3F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06406" y="4014618"/>
              <a:ext cx="510867" cy="177095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30E303B-FB55-B1B9-71C5-93569E550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44104" y="4108727"/>
              <a:ext cx="594292" cy="177095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B8448AB-7A28-18EB-D5BC-6BE662B59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36695" y="3860580"/>
              <a:ext cx="587009" cy="138374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A56736C0-7154-D8CA-5BD9-4662AB2F9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79330" y="3186764"/>
              <a:ext cx="599050" cy="176681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9364CC69-4D57-ED36-27FE-6339EB3FA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75410" y="4548661"/>
              <a:ext cx="1747603" cy="170903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2EA355A-F444-CAAF-23F7-46B0C27F48B2}"/>
                </a:ext>
              </a:extLst>
            </p:cNvPr>
            <p:cNvSpPr txBox="1"/>
            <p:nvPr/>
          </p:nvSpPr>
          <p:spPr>
            <a:xfrm>
              <a:off x="2207221" y="1938118"/>
              <a:ext cx="92365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2F455B"/>
                  </a:solidFill>
                </a:rPr>
                <a:t>Plasmid-VP6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ADBFBFC-15F5-FB18-E80D-429C018983D7}"/>
                </a:ext>
              </a:extLst>
            </p:cNvPr>
            <p:cNvSpPr txBox="1"/>
            <p:nvPr/>
          </p:nvSpPr>
          <p:spPr>
            <a:xfrm>
              <a:off x="3865273" y="2327263"/>
              <a:ext cx="49725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>
                  <a:solidFill>
                    <a:srgbClr val="2F455B"/>
                  </a:solidFill>
                </a:rPr>
                <a:t>E.coli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F590B1C-3599-8EF7-E3A6-2944137B1E27}"/>
                </a:ext>
              </a:extLst>
            </p:cNvPr>
            <p:cNvSpPr txBox="1"/>
            <p:nvPr/>
          </p:nvSpPr>
          <p:spPr>
            <a:xfrm>
              <a:off x="4286914" y="1324297"/>
              <a:ext cx="81624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2F455B"/>
                  </a:solidFill>
                </a:rPr>
                <a:t>Expression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003B1D8-AED5-DFF9-AE29-DF169770ACD4}"/>
                </a:ext>
              </a:extLst>
            </p:cNvPr>
            <p:cNvSpPr txBox="1"/>
            <p:nvPr/>
          </p:nvSpPr>
          <p:spPr>
            <a:xfrm>
              <a:off x="5750035" y="1267871"/>
              <a:ext cx="55335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2F455B"/>
                  </a:solidFill>
                </a:rPr>
                <a:t>Refold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CF39986-8D49-86AE-067F-9882566B25CC}"/>
                </a:ext>
              </a:extLst>
            </p:cNvPr>
            <p:cNvSpPr txBox="1"/>
            <p:nvPr/>
          </p:nvSpPr>
          <p:spPr>
            <a:xfrm>
              <a:off x="6258904" y="2194485"/>
              <a:ext cx="56137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2F455B"/>
                  </a:solidFill>
                </a:rPr>
                <a:t>R-VP6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F429259-1816-032B-F2FE-2784FCAD186F}"/>
                </a:ext>
              </a:extLst>
            </p:cNvPr>
            <p:cNvSpPr txBox="1"/>
            <p:nvPr/>
          </p:nvSpPr>
          <p:spPr>
            <a:xfrm>
              <a:off x="5238137" y="2096294"/>
              <a:ext cx="30489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2F455B"/>
                  </a:solidFill>
                </a:rPr>
                <a:t>IB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079E23D-2E4A-1439-8114-08E83EE5FE95}"/>
                </a:ext>
              </a:extLst>
            </p:cNvPr>
            <p:cNvSpPr txBox="1"/>
            <p:nvPr/>
          </p:nvSpPr>
          <p:spPr>
            <a:xfrm>
              <a:off x="3055436" y="3161625"/>
              <a:ext cx="80983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2F455B"/>
                  </a:solidFill>
                </a:rPr>
                <a:t>Cell Target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2476AC9-7074-6291-F944-75BAC14C92A9}"/>
                </a:ext>
              </a:extLst>
            </p:cNvPr>
            <p:cNvSpPr txBox="1"/>
            <p:nvPr/>
          </p:nvSpPr>
          <p:spPr>
            <a:xfrm>
              <a:off x="2988163" y="3797836"/>
              <a:ext cx="70243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2F455B"/>
                  </a:solidFill>
                </a:rPr>
                <a:t>Receptor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17A95D8D-5A7A-2588-8B9A-442F184E820C}"/>
                </a:ext>
              </a:extLst>
            </p:cNvPr>
            <p:cNvSpPr txBox="1"/>
            <p:nvPr/>
          </p:nvSpPr>
          <p:spPr>
            <a:xfrm>
              <a:off x="2136936" y="4457165"/>
              <a:ext cx="19928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2F455B"/>
                  </a:solidFill>
                </a:rPr>
                <a:t>Receptor-Mediated Endocytosis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A70C6E3-9F9E-5D05-A1B8-E1D2BF2917EF}"/>
                </a:ext>
              </a:extLst>
            </p:cNvPr>
            <p:cNvSpPr txBox="1"/>
            <p:nvPr/>
          </p:nvSpPr>
          <p:spPr>
            <a:xfrm>
              <a:off x="3690599" y="3881279"/>
              <a:ext cx="76014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2F455B"/>
                  </a:solidFill>
                </a:rPr>
                <a:t>D-VLP-LA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7A2DF29-857B-6BD5-17B7-39A00D8298CB}"/>
                </a:ext>
              </a:extLst>
            </p:cNvPr>
            <p:cNvSpPr txBox="1"/>
            <p:nvPr/>
          </p:nvSpPr>
          <p:spPr>
            <a:xfrm>
              <a:off x="5136657" y="3945492"/>
              <a:ext cx="58221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2F455B"/>
                  </a:solidFill>
                </a:rPr>
                <a:t>DVLPs</a:t>
              </a: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90652CC5-F9DE-B018-693E-5532C3438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4822" y="3205809"/>
              <a:ext cx="594292" cy="177095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B181B52-4B8B-2AE9-F8F4-D5A20AF01534}"/>
                </a:ext>
              </a:extLst>
            </p:cNvPr>
            <p:cNvSpPr txBox="1"/>
            <p:nvPr/>
          </p:nvSpPr>
          <p:spPr>
            <a:xfrm>
              <a:off x="4632685" y="3151993"/>
              <a:ext cx="34015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7030A0"/>
                  </a:solidFill>
                </a:rPr>
                <a:t>LA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41A0D7F-F418-2DC3-6546-C1183AA37279}"/>
                </a:ext>
              </a:extLst>
            </p:cNvPr>
            <p:cNvSpPr txBox="1"/>
            <p:nvPr/>
          </p:nvSpPr>
          <p:spPr>
            <a:xfrm>
              <a:off x="6325887" y="4106368"/>
              <a:ext cx="56137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2F455B"/>
                  </a:solidFill>
                </a:rPr>
                <a:t>D-VP6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5AAA80E-163B-CCA7-C473-7D6D1E03AF26}"/>
                </a:ext>
              </a:extLst>
            </p:cNvPr>
            <p:cNvSpPr txBox="1"/>
            <p:nvPr/>
          </p:nvSpPr>
          <p:spPr>
            <a:xfrm>
              <a:off x="5371670" y="3170258"/>
              <a:ext cx="9877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2F455B"/>
                  </a:solidFill>
                </a:rPr>
                <a:t>Self-assembly</a:t>
              </a:r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FE384D58-E579-D2A3-DBEA-8C380FC70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14907" y="3302930"/>
              <a:ext cx="203308" cy="422645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1A68E17A-F3BB-CEA2-B433-879C4C38D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66956" y="3492147"/>
              <a:ext cx="203308" cy="422645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7289F6BD-8839-7995-4C0F-E6EE6E35F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09861" y="3718795"/>
              <a:ext cx="203308" cy="195997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ABE626DB-EFAC-CE2D-6CD0-A44CC7B24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136348">
              <a:off x="6224234" y="3238540"/>
              <a:ext cx="203308" cy="422645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9F32B05B-4CF5-1799-F7CB-521A74460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391335">
              <a:off x="6141599" y="3603954"/>
              <a:ext cx="203308" cy="234224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4D3B67AA-76E1-0759-69B8-64C6BBFF848B}"/>
                </a:ext>
              </a:extLst>
            </p:cNvPr>
            <p:cNvSpPr txBox="1"/>
            <p:nvPr/>
          </p:nvSpPr>
          <p:spPr>
            <a:xfrm>
              <a:off x="6673261" y="3382904"/>
              <a:ext cx="40748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rgbClr val="FF0000"/>
                  </a:solidFill>
                </a:rPr>
                <a:t>DOX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02E9087E-5BCE-DA4D-8844-573BD8B5336B}"/>
                </a:ext>
              </a:extLst>
            </p:cNvPr>
            <p:cNvSpPr txBox="1"/>
            <p:nvPr/>
          </p:nvSpPr>
          <p:spPr>
            <a:xfrm>
              <a:off x="6661841" y="3590105"/>
              <a:ext cx="40748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rgbClr val="FF0000"/>
                  </a:solidFill>
                </a:rPr>
                <a:t>DOX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54D85E9-F7D8-4597-1E61-560AEB5F0E50}"/>
                </a:ext>
              </a:extLst>
            </p:cNvPr>
            <p:cNvSpPr txBox="1"/>
            <p:nvPr/>
          </p:nvSpPr>
          <p:spPr>
            <a:xfrm>
              <a:off x="6562780" y="3727934"/>
              <a:ext cx="40748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rgbClr val="FF0000"/>
                  </a:solidFill>
                </a:rPr>
                <a:t>DOX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CCAFC652-02AF-9238-F091-D98ED9006891}"/>
                </a:ext>
              </a:extLst>
            </p:cNvPr>
            <p:cNvSpPr txBox="1"/>
            <p:nvPr/>
          </p:nvSpPr>
          <p:spPr>
            <a:xfrm>
              <a:off x="6138500" y="3393160"/>
              <a:ext cx="40748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rgbClr val="FF0000"/>
                  </a:solidFill>
                </a:rPr>
                <a:t>DOX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B4E97C64-CBBE-64E0-996F-365F6E23154F}"/>
                </a:ext>
              </a:extLst>
            </p:cNvPr>
            <p:cNvSpPr txBox="1"/>
            <p:nvPr/>
          </p:nvSpPr>
          <p:spPr>
            <a:xfrm>
              <a:off x="6062088" y="3534617"/>
              <a:ext cx="40748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rgbClr val="FF0000"/>
                  </a:solidFill>
                </a:rPr>
                <a:t>DOX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AA4D77CF-9D89-B9C3-E9C0-E7780ECC132A}"/>
                </a:ext>
              </a:extLst>
            </p:cNvPr>
            <p:cNvSpPr txBox="1"/>
            <p:nvPr/>
          </p:nvSpPr>
          <p:spPr>
            <a:xfrm>
              <a:off x="6041541" y="3673880"/>
              <a:ext cx="40748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rgbClr val="FF0000"/>
                  </a:solidFill>
                </a:rPr>
                <a:t>DOX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6C5A6858-9F7D-FFB8-5D51-685FBD8F6109}"/>
                </a:ext>
              </a:extLst>
            </p:cNvPr>
            <p:cNvSpPr txBox="1"/>
            <p:nvPr/>
          </p:nvSpPr>
          <p:spPr>
            <a:xfrm>
              <a:off x="5998032" y="3804939"/>
              <a:ext cx="40748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rgbClr val="FF0000"/>
                  </a:solidFill>
                </a:rPr>
                <a:t>DOX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9BC280B9-A988-FD3A-ACF4-1E2B843D9F72}"/>
                </a:ext>
              </a:extLst>
            </p:cNvPr>
            <p:cNvSpPr txBox="1"/>
            <p:nvPr/>
          </p:nvSpPr>
          <p:spPr>
            <a:xfrm>
              <a:off x="6477572" y="3859279"/>
              <a:ext cx="40748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rgbClr val="FF0000"/>
                  </a:solidFill>
                </a:rPr>
                <a:t>DOX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32B225B-5590-CEBD-5A10-9BBE576D6F80}"/>
              </a:ext>
            </a:extLst>
          </p:cNvPr>
          <p:cNvSpPr txBox="1"/>
          <p:nvPr/>
        </p:nvSpPr>
        <p:spPr>
          <a:xfrm>
            <a:off x="610587" y="4916721"/>
            <a:ext cx="792282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Zhao, </a:t>
            </a:r>
            <a:r>
              <a:rPr lang="en-US" sz="8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Qinghuan</a:t>
            </a:r>
            <a:r>
              <a:rPr lang="en-US" sz="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et al. "Self-assembled virus-like particles from rotavirus structural protein VP6 for targeted drug delivery." </a:t>
            </a:r>
            <a:r>
              <a:rPr lang="en-US" sz="8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Bioconjugate chemistry</a:t>
            </a:r>
            <a:r>
              <a:rPr lang="en-US" sz="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22.3 (2011): 346-352.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253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2" name="Google Shape;352;p32"/>
          <p:cNvCxnSpPr/>
          <p:nvPr/>
        </p:nvCxnSpPr>
        <p:spPr>
          <a:xfrm>
            <a:off x="514350" y="2566988"/>
            <a:ext cx="8942400" cy="0"/>
          </a:xfrm>
          <a:prstGeom prst="straightConnector1">
            <a:avLst/>
          </a:prstGeom>
          <a:noFill/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3" name="Google Shape;353;p32"/>
          <p:cNvSpPr/>
          <p:nvPr/>
        </p:nvSpPr>
        <p:spPr>
          <a:xfrm>
            <a:off x="307830" y="2340099"/>
            <a:ext cx="461235" cy="463301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32"/>
          <p:cNvSpPr/>
          <p:nvPr/>
        </p:nvSpPr>
        <p:spPr>
          <a:xfrm>
            <a:off x="2658990" y="2486025"/>
            <a:ext cx="158042" cy="158750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32"/>
          <p:cNvSpPr/>
          <p:nvPr/>
        </p:nvSpPr>
        <p:spPr>
          <a:xfrm>
            <a:off x="4803270" y="2486025"/>
            <a:ext cx="158042" cy="158750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32"/>
          <p:cNvSpPr/>
          <p:nvPr/>
        </p:nvSpPr>
        <p:spPr>
          <a:xfrm>
            <a:off x="6947548" y="2486025"/>
            <a:ext cx="158042" cy="158750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32"/>
          <p:cNvSpPr txBox="1"/>
          <p:nvPr/>
        </p:nvSpPr>
        <p:spPr>
          <a:xfrm>
            <a:off x="1603521" y="486782"/>
            <a:ext cx="311918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2F455B"/>
                </a:solidFill>
                <a:latin typeface="Arial" panose="020B0604020202020204" pitchFamily="34" charset="0"/>
                <a:ea typeface="Merriweather Sans"/>
                <a:cs typeface="Arial" panose="020B0604020202020204" pitchFamily="34" charset="0"/>
                <a:sym typeface="Merriweather Sans"/>
              </a:rPr>
              <a:t>Table of contents</a:t>
            </a:r>
            <a:endParaRPr sz="2800" b="1" dirty="0">
              <a:solidFill>
                <a:srgbClr val="2F455B"/>
              </a:solidFill>
              <a:latin typeface="Arial" panose="020B0604020202020204" pitchFamily="34" charset="0"/>
              <a:ea typeface="Merriweather Sans"/>
              <a:cs typeface="Arial" panose="020B0604020202020204" pitchFamily="34" charset="0"/>
              <a:sym typeface="Merriweather Sans"/>
            </a:endParaRPr>
          </a:p>
        </p:txBody>
      </p:sp>
      <p:sp>
        <p:nvSpPr>
          <p:cNvPr id="370" name="Google Shape;370;p32"/>
          <p:cNvSpPr/>
          <p:nvPr/>
        </p:nvSpPr>
        <p:spPr>
          <a:xfrm>
            <a:off x="0" y="4749851"/>
            <a:ext cx="9144000" cy="39380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60BD20-EABC-47E2-DEDE-4AB2AA714B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 dirty="0"/>
          </a:p>
        </p:txBody>
      </p:sp>
      <p:sp>
        <p:nvSpPr>
          <p:cNvPr id="3" name="Google Shape;353;p32">
            <a:extLst>
              <a:ext uri="{FF2B5EF4-FFF2-40B4-BE49-F238E27FC236}">
                <a16:creationId xmlns:a16="http://schemas.microsoft.com/office/drawing/2014/main" id="{BFD36BAF-AAFC-62A5-A8AE-CC3F222936BF}"/>
              </a:ext>
            </a:extLst>
          </p:cNvPr>
          <p:cNvSpPr/>
          <p:nvPr/>
        </p:nvSpPr>
        <p:spPr>
          <a:xfrm>
            <a:off x="2554899" y="2333749"/>
            <a:ext cx="461235" cy="463301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353;p32">
            <a:extLst>
              <a:ext uri="{FF2B5EF4-FFF2-40B4-BE49-F238E27FC236}">
                <a16:creationId xmlns:a16="http://schemas.microsoft.com/office/drawing/2014/main" id="{A3DCDA3F-3997-8FEE-5229-1ADE4C047839}"/>
              </a:ext>
            </a:extLst>
          </p:cNvPr>
          <p:cNvSpPr/>
          <p:nvPr/>
        </p:nvSpPr>
        <p:spPr>
          <a:xfrm>
            <a:off x="4730694" y="2333749"/>
            <a:ext cx="461235" cy="463301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353;p32">
            <a:extLst>
              <a:ext uri="{FF2B5EF4-FFF2-40B4-BE49-F238E27FC236}">
                <a16:creationId xmlns:a16="http://schemas.microsoft.com/office/drawing/2014/main" id="{67987F02-EF8A-165A-D312-7DF306E4997E}"/>
              </a:ext>
            </a:extLst>
          </p:cNvPr>
          <p:cNvSpPr/>
          <p:nvPr/>
        </p:nvSpPr>
        <p:spPr>
          <a:xfrm>
            <a:off x="6874972" y="2333748"/>
            <a:ext cx="461235" cy="463301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Graphic 5" descr="Forest scene">
            <a:extLst>
              <a:ext uri="{FF2B5EF4-FFF2-40B4-BE49-F238E27FC236}">
                <a16:creationId xmlns:a16="http://schemas.microsoft.com/office/drawing/2014/main" id="{075BF86E-CD82-A385-F589-2E560B7D1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3622" y="2333748"/>
            <a:ext cx="409650" cy="409650"/>
          </a:xfrm>
          <a:prstGeom prst="rect">
            <a:avLst/>
          </a:prstGeom>
        </p:spPr>
      </p:pic>
      <p:pic>
        <p:nvPicPr>
          <p:cNvPr id="7" name="Graphic 6" descr="Ladybug">
            <a:extLst>
              <a:ext uri="{FF2B5EF4-FFF2-40B4-BE49-F238E27FC236}">
                <a16:creationId xmlns:a16="http://schemas.microsoft.com/office/drawing/2014/main" id="{92F70ED6-A02D-1989-97F1-69A6086982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80691" y="2360573"/>
            <a:ext cx="409650" cy="409650"/>
          </a:xfrm>
          <a:prstGeom prst="rect">
            <a:avLst/>
          </a:prstGeom>
        </p:spPr>
      </p:pic>
      <p:pic>
        <p:nvPicPr>
          <p:cNvPr id="8" name="Graphic 7" descr="Flower without stem">
            <a:extLst>
              <a:ext uri="{FF2B5EF4-FFF2-40B4-BE49-F238E27FC236}">
                <a16:creationId xmlns:a16="http://schemas.microsoft.com/office/drawing/2014/main" id="{2E21BCEB-F93F-1746-F1BE-E66D818319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28628" y="2334860"/>
            <a:ext cx="463301" cy="463301"/>
          </a:xfrm>
          <a:prstGeom prst="rect">
            <a:avLst/>
          </a:prstGeom>
        </p:spPr>
      </p:pic>
      <p:sp>
        <p:nvSpPr>
          <p:cNvPr id="9" name="Google Shape;210;p20">
            <a:extLst>
              <a:ext uri="{FF2B5EF4-FFF2-40B4-BE49-F238E27FC236}">
                <a16:creationId xmlns:a16="http://schemas.microsoft.com/office/drawing/2014/main" id="{EB9CBDFC-C283-4AE4-BB68-115904D8A9F9}"/>
              </a:ext>
            </a:extLst>
          </p:cNvPr>
          <p:cNvSpPr/>
          <p:nvPr/>
        </p:nvSpPr>
        <p:spPr>
          <a:xfrm>
            <a:off x="6937742" y="2424866"/>
            <a:ext cx="335693" cy="281053"/>
          </a:xfrm>
          <a:custGeom>
            <a:avLst/>
            <a:gdLst/>
            <a:ahLst/>
            <a:cxnLst/>
            <a:rect l="l" t="t" r="r" b="b"/>
            <a:pathLst>
              <a:path w="457200" h="457200" extrusionOk="0">
                <a:moveTo>
                  <a:pt x="442913" y="180975"/>
                </a:moveTo>
                <a:cubicBezTo>
                  <a:pt x="435023" y="180974"/>
                  <a:pt x="428626" y="187368"/>
                  <a:pt x="428625" y="195258"/>
                </a:cubicBezTo>
                <a:cubicBezTo>
                  <a:pt x="428625" y="195260"/>
                  <a:pt x="428625" y="195261"/>
                  <a:pt x="428625" y="195263"/>
                </a:cubicBezTo>
                <a:lnTo>
                  <a:pt x="428625" y="209550"/>
                </a:lnTo>
                <a:lnTo>
                  <a:pt x="389308" y="209550"/>
                </a:lnTo>
                <a:cubicBezTo>
                  <a:pt x="385830" y="179926"/>
                  <a:pt x="374190" y="151851"/>
                  <a:pt x="355685" y="128457"/>
                </a:cubicBezTo>
                <a:lnTo>
                  <a:pt x="383510" y="100631"/>
                </a:lnTo>
                <a:lnTo>
                  <a:pt x="394709" y="110114"/>
                </a:lnTo>
                <a:cubicBezTo>
                  <a:pt x="400281" y="115700"/>
                  <a:pt x="409327" y="115711"/>
                  <a:pt x="414914" y="110139"/>
                </a:cubicBezTo>
                <a:cubicBezTo>
                  <a:pt x="420500" y="104565"/>
                  <a:pt x="420511" y="95520"/>
                  <a:pt x="414938" y="89934"/>
                </a:cubicBezTo>
                <a:cubicBezTo>
                  <a:pt x="414930" y="89926"/>
                  <a:pt x="414922" y="89918"/>
                  <a:pt x="414915" y="89911"/>
                </a:cubicBezTo>
                <a:lnTo>
                  <a:pt x="367291" y="42286"/>
                </a:lnTo>
                <a:cubicBezTo>
                  <a:pt x="361712" y="36706"/>
                  <a:pt x="352666" y="36706"/>
                  <a:pt x="347086" y="42285"/>
                </a:cubicBezTo>
                <a:cubicBezTo>
                  <a:pt x="341507" y="47864"/>
                  <a:pt x="341506" y="56910"/>
                  <a:pt x="347085" y="62489"/>
                </a:cubicBezTo>
                <a:lnTo>
                  <a:pt x="356569" y="73689"/>
                </a:lnTo>
                <a:lnTo>
                  <a:pt x="328743" y="101515"/>
                </a:lnTo>
                <a:cubicBezTo>
                  <a:pt x="305349" y="83012"/>
                  <a:pt x="277274" y="71372"/>
                  <a:pt x="247650" y="67894"/>
                </a:cubicBezTo>
                <a:lnTo>
                  <a:pt x="247650" y="28575"/>
                </a:lnTo>
                <a:lnTo>
                  <a:pt x="261938" y="28575"/>
                </a:lnTo>
                <a:cubicBezTo>
                  <a:pt x="269828" y="28575"/>
                  <a:pt x="276225" y="22178"/>
                  <a:pt x="276225" y="14288"/>
                </a:cubicBezTo>
                <a:cubicBezTo>
                  <a:pt x="276225" y="6397"/>
                  <a:pt x="269828" y="0"/>
                  <a:pt x="261938" y="0"/>
                </a:cubicBezTo>
                <a:lnTo>
                  <a:pt x="195263" y="0"/>
                </a:lnTo>
                <a:cubicBezTo>
                  <a:pt x="187372" y="0"/>
                  <a:pt x="180975" y="6397"/>
                  <a:pt x="180975" y="14288"/>
                </a:cubicBezTo>
                <a:cubicBezTo>
                  <a:pt x="180975" y="22178"/>
                  <a:pt x="187372" y="28575"/>
                  <a:pt x="195263" y="28575"/>
                </a:cubicBezTo>
                <a:lnTo>
                  <a:pt x="209550" y="28575"/>
                </a:lnTo>
                <a:lnTo>
                  <a:pt x="209550" y="67894"/>
                </a:lnTo>
                <a:cubicBezTo>
                  <a:pt x="179926" y="71372"/>
                  <a:pt x="151851" y="83012"/>
                  <a:pt x="128457" y="101515"/>
                </a:cubicBezTo>
                <a:lnTo>
                  <a:pt x="100631" y="73689"/>
                </a:lnTo>
                <a:lnTo>
                  <a:pt x="110115" y="62489"/>
                </a:lnTo>
                <a:cubicBezTo>
                  <a:pt x="115694" y="56910"/>
                  <a:pt x="115694" y="47864"/>
                  <a:pt x="110114" y="42285"/>
                </a:cubicBezTo>
                <a:cubicBezTo>
                  <a:pt x="104534" y="36706"/>
                  <a:pt x="95488" y="36706"/>
                  <a:pt x="89910" y="42286"/>
                </a:cubicBezTo>
                <a:lnTo>
                  <a:pt x="43382" y="89911"/>
                </a:lnTo>
                <a:cubicBezTo>
                  <a:pt x="37817" y="95504"/>
                  <a:pt x="37839" y="104550"/>
                  <a:pt x="43433" y="110116"/>
                </a:cubicBezTo>
                <a:cubicBezTo>
                  <a:pt x="49007" y="115661"/>
                  <a:pt x="58015" y="115661"/>
                  <a:pt x="63588" y="110115"/>
                </a:cubicBezTo>
                <a:lnTo>
                  <a:pt x="73691" y="100631"/>
                </a:lnTo>
                <a:lnTo>
                  <a:pt x="101516" y="128457"/>
                </a:lnTo>
                <a:cubicBezTo>
                  <a:pt x="83011" y="151851"/>
                  <a:pt x="71370" y="179926"/>
                  <a:pt x="67892" y="209550"/>
                </a:cubicBezTo>
                <a:lnTo>
                  <a:pt x="28575" y="209550"/>
                </a:lnTo>
                <a:lnTo>
                  <a:pt x="28575" y="195263"/>
                </a:lnTo>
                <a:cubicBezTo>
                  <a:pt x="28575" y="187372"/>
                  <a:pt x="22178" y="180975"/>
                  <a:pt x="14288" y="180975"/>
                </a:cubicBezTo>
                <a:cubicBezTo>
                  <a:pt x="6397" y="180975"/>
                  <a:pt x="0" y="187372"/>
                  <a:pt x="0" y="195263"/>
                </a:cubicBezTo>
                <a:lnTo>
                  <a:pt x="0" y="261938"/>
                </a:lnTo>
                <a:cubicBezTo>
                  <a:pt x="0" y="269828"/>
                  <a:pt x="6397" y="276225"/>
                  <a:pt x="14288" y="276225"/>
                </a:cubicBezTo>
                <a:cubicBezTo>
                  <a:pt x="22178" y="276225"/>
                  <a:pt x="28575" y="269828"/>
                  <a:pt x="28575" y="261938"/>
                </a:cubicBezTo>
                <a:lnTo>
                  <a:pt x="28575" y="247650"/>
                </a:lnTo>
                <a:lnTo>
                  <a:pt x="67892" y="247650"/>
                </a:lnTo>
                <a:cubicBezTo>
                  <a:pt x="71370" y="277274"/>
                  <a:pt x="83011" y="305349"/>
                  <a:pt x="101516" y="328743"/>
                </a:cubicBezTo>
                <a:lnTo>
                  <a:pt x="73691" y="356569"/>
                </a:lnTo>
                <a:lnTo>
                  <a:pt x="62491" y="347085"/>
                </a:lnTo>
                <a:cubicBezTo>
                  <a:pt x="56906" y="341512"/>
                  <a:pt x="47860" y="341522"/>
                  <a:pt x="42287" y="347107"/>
                </a:cubicBezTo>
                <a:cubicBezTo>
                  <a:pt x="36722" y="352684"/>
                  <a:pt x="36722" y="361712"/>
                  <a:pt x="42285" y="367290"/>
                </a:cubicBezTo>
                <a:lnTo>
                  <a:pt x="89910" y="414915"/>
                </a:lnTo>
                <a:cubicBezTo>
                  <a:pt x="95488" y="420494"/>
                  <a:pt x="104534" y="420494"/>
                  <a:pt x="110114" y="414915"/>
                </a:cubicBezTo>
                <a:cubicBezTo>
                  <a:pt x="115694" y="409336"/>
                  <a:pt x="115694" y="400290"/>
                  <a:pt x="110115" y="394710"/>
                </a:cubicBezTo>
                <a:lnTo>
                  <a:pt x="100631" y="383512"/>
                </a:lnTo>
                <a:lnTo>
                  <a:pt x="128456" y="355685"/>
                </a:lnTo>
                <a:cubicBezTo>
                  <a:pt x="151851" y="374189"/>
                  <a:pt x="179926" y="385828"/>
                  <a:pt x="209550" y="389307"/>
                </a:cubicBezTo>
                <a:lnTo>
                  <a:pt x="209550" y="428625"/>
                </a:lnTo>
                <a:lnTo>
                  <a:pt x="195263" y="428625"/>
                </a:lnTo>
                <a:cubicBezTo>
                  <a:pt x="187372" y="428625"/>
                  <a:pt x="180975" y="435022"/>
                  <a:pt x="180975" y="442913"/>
                </a:cubicBezTo>
                <a:cubicBezTo>
                  <a:pt x="180975" y="450803"/>
                  <a:pt x="187372" y="457200"/>
                  <a:pt x="195263" y="457200"/>
                </a:cubicBezTo>
                <a:lnTo>
                  <a:pt x="261938" y="457200"/>
                </a:lnTo>
                <a:cubicBezTo>
                  <a:pt x="269828" y="457200"/>
                  <a:pt x="276225" y="450803"/>
                  <a:pt x="276225" y="442913"/>
                </a:cubicBezTo>
                <a:cubicBezTo>
                  <a:pt x="276225" y="435022"/>
                  <a:pt x="269828" y="428625"/>
                  <a:pt x="261938" y="428625"/>
                </a:cubicBezTo>
                <a:lnTo>
                  <a:pt x="247650" y="428625"/>
                </a:lnTo>
                <a:lnTo>
                  <a:pt x="247650" y="389307"/>
                </a:lnTo>
                <a:cubicBezTo>
                  <a:pt x="277274" y="385828"/>
                  <a:pt x="305349" y="374189"/>
                  <a:pt x="328744" y="355685"/>
                </a:cubicBezTo>
                <a:lnTo>
                  <a:pt x="356569" y="383512"/>
                </a:lnTo>
                <a:lnTo>
                  <a:pt x="347085" y="394710"/>
                </a:lnTo>
                <a:cubicBezTo>
                  <a:pt x="341506" y="400290"/>
                  <a:pt x="341506" y="409336"/>
                  <a:pt x="347086" y="414915"/>
                </a:cubicBezTo>
                <a:cubicBezTo>
                  <a:pt x="352666" y="420494"/>
                  <a:pt x="361712" y="420494"/>
                  <a:pt x="367291" y="414915"/>
                </a:cubicBezTo>
                <a:lnTo>
                  <a:pt x="414915" y="367290"/>
                </a:lnTo>
                <a:cubicBezTo>
                  <a:pt x="420500" y="361716"/>
                  <a:pt x="420510" y="352670"/>
                  <a:pt x="414937" y="347084"/>
                </a:cubicBezTo>
                <a:cubicBezTo>
                  <a:pt x="409363" y="341499"/>
                  <a:pt x="400317" y="341489"/>
                  <a:pt x="394731" y="347063"/>
                </a:cubicBezTo>
                <a:cubicBezTo>
                  <a:pt x="394724" y="347071"/>
                  <a:pt x="394716" y="347079"/>
                  <a:pt x="394709" y="347085"/>
                </a:cubicBezTo>
                <a:lnTo>
                  <a:pt x="383509" y="356569"/>
                </a:lnTo>
                <a:lnTo>
                  <a:pt x="355684" y="328743"/>
                </a:lnTo>
                <a:cubicBezTo>
                  <a:pt x="374189" y="305349"/>
                  <a:pt x="385830" y="277274"/>
                  <a:pt x="389308" y="247650"/>
                </a:cubicBezTo>
                <a:lnTo>
                  <a:pt x="428625" y="247650"/>
                </a:lnTo>
                <a:lnTo>
                  <a:pt x="428625" y="261938"/>
                </a:lnTo>
                <a:cubicBezTo>
                  <a:pt x="428625" y="269828"/>
                  <a:pt x="435022" y="276225"/>
                  <a:pt x="442913" y="276225"/>
                </a:cubicBezTo>
                <a:cubicBezTo>
                  <a:pt x="450803" y="276225"/>
                  <a:pt x="457200" y="269828"/>
                  <a:pt x="457200" y="261938"/>
                </a:cubicBezTo>
                <a:lnTo>
                  <a:pt x="457200" y="195263"/>
                </a:lnTo>
                <a:cubicBezTo>
                  <a:pt x="457201" y="187373"/>
                  <a:pt x="450807" y="180976"/>
                  <a:pt x="442917" y="180975"/>
                </a:cubicBezTo>
                <a:cubicBezTo>
                  <a:pt x="442915" y="180975"/>
                  <a:pt x="442914" y="180975"/>
                  <a:pt x="442913" y="180975"/>
                </a:cubicBezTo>
                <a:close/>
                <a:moveTo>
                  <a:pt x="176213" y="190500"/>
                </a:moveTo>
                <a:cubicBezTo>
                  <a:pt x="157801" y="190500"/>
                  <a:pt x="142875" y="175574"/>
                  <a:pt x="142875" y="157163"/>
                </a:cubicBezTo>
                <a:cubicBezTo>
                  <a:pt x="142875" y="138751"/>
                  <a:pt x="157801" y="123825"/>
                  <a:pt x="176213" y="123825"/>
                </a:cubicBezTo>
                <a:cubicBezTo>
                  <a:pt x="194624" y="123825"/>
                  <a:pt x="209550" y="138751"/>
                  <a:pt x="209550" y="157163"/>
                </a:cubicBezTo>
                <a:cubicBezTo>
                  <a:pt x="209550" y="175574"/>
                  <a:pt x="194625" y="190500"/>
                  <a:pt x="176213" y="190500"/>
                </a:cubicBezTo>
                <a:cubicBezTo>
                  <a:pt x="176213" y="190500"/>
                  <a:pt x="176213" y="190500"/>
                  <a:pt x="176213" y="190500"/>
                </a:cubicBezTo>
                <a:close/>
                <a:moveTo>
                  <a:pt x="285750" y="314325"/>
                </a:moveTo>
                <a:cubicBezTo>
                  <a:pt x="275229" y="314325"/>
                  <a:pt x="266700" y="305796"/>
                  <a:pt x="266700" y="295275"/>
                </a:cubicBezTo>
                <a:cubicBezTo>
                  <a:pt x="266700" y="284754"/>
                  <a:pt x="275229" y="276225"/>
                  <a:pt x="285750" y="276225"/>
                </a:cubicBezTo>
                <a:cubicBezTo>
                  <a:pt x="296271" y="276225"/>
                  <a:pt x="304800" y="284754"/>
                  <a:pt x="304800" y="295275"/>
                </a:cubicBezTo>
                <a:cubicBezTo>
                  <a:pt x="304800" y="305796"/>
                  <a:pt x="296271" y="314325"/>
                  <a:pt x="285750" y="314325"/>
                </a:cubicBezTo>
                <a:close/>
              </a:path>
            </a:pathLst>
          </a:custGeom>
          <a:solidFill>
            <a:srgbClr val="2F455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17658A-C5C7-957D-2E4F-FB166CE092F9}"/>
              </a:ext>
            </a:extLst>
          </p:cNvPr>
          <p:cNvSpPr txBox="1"/>
          <p:nvPr/>
        </p:nvSpPr>
        <p:spPr>
          <a:xfrm>
            <a:off x="538447" y="2839640"/>
            <a:ext cx="11865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2F455B"/>
                </a:solidFill>
              </a:rPr>
              <a:t>Biomimetic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2DA830-E28D-80F9-2477-3CD04589C470}"/>
              </a:ext>
            </a:extLst>
          </p:cNvPr>
          <p:cNvSpPr txBox="1"/>
          <p:nvPr/>
        </p:nvSpPr>
        <p:spPr>
          <a:xfrm>
            <a:off x="2785516" y="2842336"/>
            <a:ext cx="13473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2F45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Insects</a:t>
            </a:r>
            <a:endParaRPr lang="en-US" sz="1600" dirty="0">
              <a:solidFill>
                <a:srgbClr val="2F455B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2FE044-F38F-A207-7D9A-8DDDBC381294}"/>
              </a:ext>
            </a:extLst>
          </p:cNvPr>
          <p:cNvSpPr txBox="1"/>
          <p:nvPr/>
        </p:nvSpPr>
        <p:spPr>
          <a:xfrm>
            <a:off x="4960278" y="2834188"/>
            <a:ext cx="753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2F455B"/>
                </a:solidFill>
              </a:rPr>
              <a:t>Plants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9930E9-4AE2-6B58-E275-C66EACD2FE13}"/>
              </a:ext>
            </a:extLst>
          </p:cNvPr>
          <p:cNvSpPr txBox="1"/>
          <p:nvPr/>
        </p:nvSpPr>
        <p:spPr>
          <a:xfrm>
            <a:off x="7105588" y="2851190"/>
            <a:ext cx="651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2F455B"/>
                </a:solidFill>
              </a:rPr>
              <a:t>Virus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B518140-BE3A-D96F-BA2D-4BCE0111352E}"/>
              </a:ext>
            </a:extLst>
          </p:cNvPr>
          <p:cNvGrpSpPr/>
          <p:nvPr/>
        </p:nvGrpSpPr>
        <p:grpSpPr>
          <a:xfrm>
            <a:off x="633328" y="331156"/>
            <a:ext cx="805556" cy="742140"/>
            <a:chOff x="5131588" y="707813"/>
            <a:chExt cx="1078781" cy="1083613"/>
          </a:xfrm>
        </p:grpSpPr>
        <p:sp>
          <p:nvSpPr>
            <p:cNvPr id="16" name="Google Shape;353;p32">
              <a:extLst>
                <a:ext uri="{FF2B5EF4-FFF2-40B4-BE49-F238E27FC236}">
                  <a16:creationId xmlns:a16="http://schemas.microsoft.com/office/drawing/2014/main" id="{07F18D13-8BD8-1BB2-96B5-B1EDDEE21DD0}"/>
                </a:ext>
              </a:extLst>
            </p:cNvPr>
            <p:cNvSpPr/>
            <p:nvPr/>
          </p:nvSpPr>
          <p:spPr>
            <a:xfrm>
              <a:off x="5131588" y="707813"/>
              <a:ext cx="1078781" cy="1083613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7" name="Graphic 16" descr="Document">
              <a:extLst>
                <a:ext uri="{FF2B5EF4-FFF2-40B4-BE49-F238E27FC236}">
                  <a16:creationId xmlns:a16="http://schemas.microsoft.com/office/drawing/2014/main" id="{638FA3A2-B0CF-A960-EA74-540E5F570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213778" y="792419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05557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E2FF1-8D7A-459D-0FC6-767FCDB83C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rgbClr val="FFD5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fld>
            <a:endParaRPr lang="en" dirty="0">
              <a:solidFill>
                <a:srgbClr val="FFD5D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557B21-BCE9-55AB-6AF4-2E6A3667E6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35"/>
          <a:stretch/>
        </p:blipFill>
        <p:spPr>
          <a:xfrm>
            <a:off x="299130" y="1606386"/>
            <a:ext cx="4174987" cy="27444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648887-38A0-FE4D-B93D-FD0BB387FB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9883" y="1606385"/>
            <a:ext cx="4174987" cy="2744443"/>
          </a:xfrm>
          <a:prstGeom prst="rect">
            <a:avLst/>
          </a:prstGeom>
        </p:spPr>
      </p:pic>
      <p:sp>
        <p:nvSpPr>
          <p:cNvPr id="10" name="Google Shape;186;p19">
            <a:extLst>
              <a:ext uri="{FF2B5EF4-FFF2-40B4-BE49-F238E27FC236}">
                <a16:creationId xmlns:a16="http://schemas.microsoft.com/office/drawing/2014/main" id="{12D6216D-2A0F-F356-6320-1DD62147963C}"/>
              </a:ext>
            </a:extLst>
          </p:cNvPr>
          <p:cNvSpPr/>
          <p:nvPr/>
        </p:nvSpPr>
        <p:spPr>
          <a:xfrm rot="10800000">
            <a:off x="0" y="0"/>
            <a:ext cx="9144000" cy="84841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4C5463-5E60-A27A-B0E8-9745D10589D3}"/>
              </a:ext>
            </a:extLst>
          </p:cNvPr>
          <p:cNvSpPr txBox="1"/>
          <p:nvPr/>
        </p:nvSpPr>
        <p:spPr>
          <a:xfrm>
            <a:off x="3799994" y="239540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2F455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 sensitive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244323-4875-C5B2-C7B1-D6E67CA06404}"/>
              </a:ext>
            </a:extLst>
          </p:cNvPr>
          <p:cNvSpPr txBox="1"/>
          <p:nvPr/>
        </p:nvSpPr>
        <p:spPr>
          <a:xfrm>
            <a:off x="1025154" y="4804897"/>
            <a:ext cx="70936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Yoo</a:t>
            </a:r>
            <a:r>
              <a:rPr lang="en-US" sz="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8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Jin-Wook</a:t>
            </a:r>
            <a:r>
              <a:rPr lang="en-US" sz="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et al. "Bio-inspired, bioengineered and biomimetic drug delivery carriers." </a:t>
            </a:r>
            <a:r>
              <a:rPr lang="en-US" sz="8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Nature reviews Drug discovery</a:t>
            </a:r>
            <a:r>
              <a:rPr lang="en-US" sz="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10.7 (2011): 521-535.</a:t>
            </a:r>
          </a:p>
          <a:p>
            <a:pPr algn="ctr"/>
            <a:r>
              <a:rPr lang="en-US" sz="8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Raemdonck</a:t>
            </a:r>
            <a:r>
              <a:rPr lang="en-US" sz="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Koen, Joseph </a:t>
            </a:r>
            <a:r>
              <a:rPr lang="en-US" sz="8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Demeester</a:t>
            </a:r>
            <a:r>
              <a:rPr lang="en-US" sz="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and </a:t>
            </a:r>
            <a:r>
              <a:rPr lang="en-US" sz="8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Stefaan</a:t>
            </a:r>
            <a:r>
              <a:rPr lang="en-US" sz="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lang="en-US" sz="8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Smedt</a:t>
            </a:r>
            <a:r>
              <a:rPr lang="en-US" sz="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"Advanced nanogel engineering for drug delivery." </a:t>
            </a:r>
            <a:r>
              <a:rPr lang="en-US" sz="8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Soft Matter</a:t>
            </a:r>
            <a:r>
              <a:rPr lang="en-US" sz="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5.4 (2009): 707-715.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13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E2FF1-8D7A-459D-0FC6-767FCDB83C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rgbClr val="FFD5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fld>
            <a:endParaRPr lang="en" dirty="0">
              <a:solidFill>
                <a:srgbClr val="FFD5D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D6DD4A-5D12-ABC7-58D7-B404FEE8C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3709" y="781679"/>
            <a:ext cx="4256582" cy="4031894"/>
          </a:xfrm>
          <a:prstGeom prst="rect">
            <a:avLst/>
          </a:prstGeom>
        </p:spPr>
      </p:pic>
      <p:sp>
        <p:nvSpPr>
          <p:cNvPr id="4" name="Google Shape;186;p19">
            <a:extLst>
              <a:ext uri="{FF2B5EF4-FFF2-40B4-BE49-F238E27FC236}">
                <a16:creationId xmlns:a16="http://schemas.microsoft.com/office/drawing/2014/main" id="{DBE74E16-06AD-FEA0-6303-320E1B4B4548}"/>
              </a:ext>
            </a:extLst>
          </p:cNvPr>
          <p:cNvSpPr/>
          <p:nvPr/>
        </p:nvSpPr>
        <p:spPr>
          <a:xfrm rot="10800000">
            <a:off x="-1" y="-1"/>
            <a:ext cx="9144000" cy="62216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2C9EDE-5F0C-39F9-C90B-ADA46854A8C2}"/>
              </a:ext>
            </a:extLst>
          </p:cNvPr>
          <p:cNvSpPr txBox="1"/>
          <p:nvPr/>
        </p:nvSpPr>
        <p:spPr>
          <a:xfrm>
            <a:off x="3069022" y="126417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2F45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800" b="1" dirty="0">
                <a:solidFill>
                  <a:srgbClr val="2F455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acrophage nanocarriers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43C713-F59D-F68A-8452-E41C99E84EE8}"/>
              </a:ext>
            </a:extLst>
          </p:cNvPr>
          <p:cNvSpPr txBox="1"/>
          <p:nvPr/>
        </p:nvSpPr>
        <p:spPr>
          <a:xfrm>
            <a:off x="494953" y="4909361"/>
            <a:ext cx="815408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Tan, </a:t>
            </a:r>
            <a:r>
              <a:rPr lang="en-US" sz="8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Qingqin</a:t>
            </a:r>
            <a:r>
              <a:rPr lang="en-US" sz="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et al. "Macrophage biomimetic nanocarriers for anti-inflammation and targeted antiviral treatment in COVID-19." </a:t>
            </a:r>
            <a:r>
              <a:rPr lang="en-US" sz="8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Journal of nanobiotechnology</a:t>
            </a:r>
            <a:r>
              <a:rPr lang="en-US" sz="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19.1 (2021): 1-16.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2379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2"/>
          <p:cNvSpPr txBox="1"/>
          <p:nvPr/>
        </p:nvSpPr>
        <p:spPr>
          <a:xfrm>
            <a:off x="583437" y="561856"/>
            <a:ext cx="311918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2F455B"/>
                </a:solidFill>
                <a:latin typeface="Arial" panose="020B0604020202020204" pitchFamily="34" charset="0"/>
                <a:ea typeface="Merriweather Sans"/>
                <a:cs typeface="Arial" panose="020B0604020202020204" pitchFamily="34" charset="0"/>
                <a:sym typeface="Merriweather Sans"/>
              </a:rPr>
              <a:t>Conclusion</a:t>
            </a:r>
            <a:endParaRPr sz="2800" b="1" dirty="0">
              <a:solidFill>
                <a:srgbClr val="2F455B"/>
              </a:solidFill>
              <a:latin typeface="Arial" panose="020B0604020202020204" pitchFamily="34" charset="0"/>
              <a:ea typeface="Merriweather Sans"/>
              <a:cs typeface="Arial" panose="020B0604020202020204" pitchFamily="34" charset="0"/>
              <a:sym typeface="Merriweather Sans"/>
            </a:endParaRPr>
          </a:p>
        </p:txBody>
      </p:sp>
      <p:sp>
        <p:nvSpPr>
          <p:cNvPr id="370" name="Google Shape;370;p32"/>
          <p:cNvSpPr/>
          <p:nvPr/>
        </p:nvSpPr>
        <p:spPr>
          <a:xfrm>
            <a:off x="0" y="4749851"/>
            <a:ext cx="9144000" cy="39380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60BD20-EABC-47E2-DEDE-4AB2AA714B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rgbClr val="2F45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fld>
            <a:endParaRPr lang="en" dirty="0">
              <a:solidFill>
                <a:srgbClr val="2F45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353;p32">
            <a:extLst>
              <a:ext uri="{FF2B5EF4-FFF2-40B4-BE49-F238E27FC236}">
                <a16:creationId xmlns:a16="http://schemas.microsoft.com/office/drawing/2014/main" id="{67987F02-EF8A-165A-D312-7DF306E4997E}"/>
              </a:ext>
            </a:extLst>
          </p:cNvPr>
          <p:cNvSpPr/>
          <p:nvPr/>
        </p:nvSpPr>
        <p:spPr>
          <a:xfrm>
            <a:off x="3376802" y="1526832"/>
            <a:ext cx="461235" cy="463301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2F455B">
              <a:alpha val="35296"/>
            </a:srgbClr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Graphic 5" descr="Forest scene">
            <a:extLst>
              <a:ext uri="{FF2B5EF4-FFF2-40B4-BE49-F238E27FC236}">
                <a16:creationId xmlns:a16="http://schemas.microsoft.com/office/drawing/2014/main" id="{075BF86E-CD82-A385-F589-2E560B7D1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4245" y="1895922"/>
            <a:ext cx="1524060" cy="15240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17658A-C5C7-957D-2E4F-FB166CE092F9}"/>
              </a:ext>
            </a:extLst>
          </p:cNvPr>
          <p:cNvSpPr txBox="1"/>
          <p:nvPr/>
        </p:nvSpPr>
        <p:spPr>
          <a:xfrm>
            <a:off x="1029251" y="3271740"/>
            <a:ext cx="11865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2F455B"/>
                </a:solidFill>
              </a:rPr>
              <a:t>Biomimetic</a:t>
            </a:r>
          </a:p>
        </p:txBody>
      </p:sp>
      <p:pic>
        <p:nvPicPr>
          <p:cNvPr id="15" name="Graphic 14" descr="Pencil">
            <a:extLst>
              <a:ext uri="{FF2B5EF4-FFF2-40B4-BE49-F238E27FC236}">
                <a16:creationId xmlns:a16="http://schemas.microsoft.com/office/drawing/2014/main" id="{8EFF3A33-28DE-6A7B-C778-AF0321AFE3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27305" y="292786"/>
            <a:ext cx="671198" cy="671198"/>
          </a:xfrm>
          <a:prstGeom prst="rect">
            <a:avLst/>
          </a:prstGeom>
        </p:spPr>
      </p:pic>
      <p:sp>
        <p:nvSpPr>
          <p:cNvPr id="19" name="Block Arc 18">
            <a:extLst>
              <a:ext uri="{FF2B5EF4-FFF2-40B4-BE49-F238E27FC236}">
                <a16:creationId xmlns:a16="http://schemas.microsoft.com/office/drawing/2014/main" id="{3E974DD8-309D-8C07-1DCB-4C738AFD6E69}"/>
              </a:ext>
            </a:extLst>
          </p:cNvPr>
          <p:cNvSpPr/>
          <p:nvPr/>
        </p:nvSpPr>
        <p:spPr>
          <a:xfrm rot="5400000">
            <a:off x="547832" y="1779622"/>
            <a:ext cx="2347704" cy="2276493"/>
          </a:xfrm>
          <a:prstGeom prst="blockArc">
            <a:avLst>
              <a:gd name="adj1" fmla="val 10893086"/>
              <a:gd name="adj2" fmla="val 149938"/>
              <a:gd name="adj3" fmla="val 4386"/>
            </a:avLst>
          </a:prstGeom>
          <a:solidFill>
            <a:srgbClr val="2F455B">
              <a:alpha val="491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Google Shape;353;p32">
            <a:extLst>
              <a:ext uri="{FF2B5EF4-FFF2-40B4-BE49-F238E27FC236}">
                <a16:creationId xmlns:a16="http://schemas.microsoft.com/office/drawing/2014/main" id="{0157A9D3-8630-4D39-AAE6-5289AE7682D6}"/>
              </a:ext>
            </a:extLst>
          </p:cNvPr>
          <p:cNvSpPr/>
          <p:nvPr/>
        </p:nvSpPr>
        <p:spPr>
          <a:xfrm>
            <a:off x="3376803" y="2290244"/>
            <a:ext cx="461235" cy="463301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2F455B">
              <a:alpha val="35296"/>
            </a:srgbClr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353;p32">
            <a:extLst>
              <a:ext uri="{FF2B5EF4-FFF2-40B4-BE49-F238E27FC236}">
                <a16:creationId xmlns:a16="http://schemas.microsoft.com/office/drawing/2014/main" id="{F0936E91-6F67-0D01-EFA3-323610779479}"/>
              </a:ext>
            </a:extLst>
          </p:cNvPr>
          <p:cNvSpPr/>
          <p:nvPr/>
        </p:nvSpPr>
        <p:spPr>
          <a:xfrm>
            <a:off x="3376803" y="3082191"/>
            <a:ext cx="461235" cy="463301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2F455B">
              <a:alpha val="35296"/>
            </a:srgbClr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353;p32">
            <a:extLst>
              <a:ext uri="{FF2B5EF4-FFF2-40B4-BE49-F238E27FC236}">
                <a16:creationId xmlns:a16="http://schemas.microsoft.com/office/drawing/2014/main" id="{92F55CCE-097F-7D00-44FE-278DA01AB073}"/>
              </a:ext>
            </a:extLst>
          </p:cNvPr>
          <p:cNvSpPr/>
          <p:nvPr/>
        </p:nvSpPr>
        <p:spPr>
          <a:xfrm>
            <a:off x="3376803" y="3860070"/>
            <a:ext cx="461235" cy="463301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2F455B">
              <a:alpha val="35296"/>
            </a:srgbClr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" name="Graphic 29" descr="Ladybug">
            <a:extLst>
              <a:ext uri="{FF2B5EF4-FFF2-40B4-BE49-F238E27FC236}">
                <a16:creationId xmlns:a16="http://schemas.microsoft.com/office/drawing/2014/main" id="{CAD5DE2A-28E9-518E-1673-BC16AEF075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24079" y="2790508"/>
            <a:ext cx="217315" cy="217315"/>
          </a:xfrm>
          <a:prstGeom prst="rect">
            <a:avLst/>
          </a:prstGeom>
        </p:spPr>
      </p:pic>
      <p:pic>
        <p:nvPicPr>
          <p:cNvPr id="31" name="Graphic 30" descr="Flower without stem">
            <a:extLst>
              <a:ext uri="{FF2B5EF4-FFF2-40B4-BE49-F238E27FC236}">
                <a16:creationId xmlns:a16="http://schemas.microsoft.com/office/drawing/2014/main" id="{6FA19CA8-C01D-7296-F379-D5AE471E56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84053" y="3042751"/>
            <a:ext cx="280808" cy="280808"/>
          </a:xfrm>
          <a:prstGeom prst="rect">
            <a:avLst/>
          </a:prstGeom>
        </p:spPr>
      </p:pic>
      <p:sp>
        <p:nvSpPr>
          <p:cNvPr id="32" name="Google Shape;210;p20">
            <a:extLst>
              <a:ext uri="{FF2B5EF4-FFF2-40B4-BE49-F238E27FC236}">
                <a16:creationId xmlns:a16="http://schemas.microsoft.com/office/drawing/2014/main" id="{ECAED43A-1E84-7F12-5734-B23CA5E01B43}"/>
              </a:ext>
            </a:extLst>
          </p:cNvPr>
          <p:cNvSpPr/>
          <p:nvPr/>
        </p:nvSpPr>
        <p:spPr>
          <a:xfrm>
            <a:off x="1155352" y="3075939"/>
            <a:ext cx="217874" cy="182411"/>
          </a:xfrm>
          <a:custGeom>
            <a:avLst/>
            <a:gdLst/>
            <a:ahLst/>
            <a:cxnLst/>
            <a:rect l="l" t="t" r="r" b="b"/>
            <a:pathLst>
              <a:path w="457200" h="457200" extrusionOk="0">
                <a:moveTo>
                  <a:pt x="442913" y="180975"/>
                </a:moveTo>
                <a:cubicBezTo>
                  <a:pt x="435023" y="180974"/>
                  <a:pt x="428626" y="187368"/>
                  <a:pt x="428625" y="195258"/>
                </a:cubicBezTo>
                <a:cubicBezTo>
                  <a:pt x="428625" y="195260"/>
                  <a:pt x="428625" y="195261"/>
                  <a:pt x="428625" y="195263"/>
                </a:cubicBezTo>
                <a:lnTo>
                  <a:pt x="428625" y="209550"/>
                </a:lnTo>
                <a:lnTo>
                  <a:pt x="389308" y="209550"/>
                </a:lnTo>
                <a:cubicBezTo>
                  <a:pt x="385830" y="179926"/>
                  <a:pt x="374190" y="151851"/>
                  <a:pt x="355685" y="128457"/>
                </a:cubicBezTo>
                <a:lnTo>
                  <a:pt x="383510" y="100631"/>
                </a:lnTo>
                <a:lnTo>
                  <a:pt x="394709" y="110114"/>
                </a:lnTo>
                <a:cubicBezTo>
                  <a:pt x="400281" y="115700"/>
                  <a:pt x="409327" y="115711"/>
                  <a:pt x="414914" y="110139"/>
                </a:cubicBezTo>
                <a:cubicBezTo>
                  <a:pt x="420500" y="104565"/>
                  <a:pt x="420511" y="95520"/>
                  <a:pt x="414938" y="89934"/>
                </a:cubicBezTo>
                <a:cubicBezTo>
                  <a:pt x="414930" y="89926"/>
                  <a:pt x="414922" y="89918"/>
                  <a:pt x="414915" y="89911"/>
                </a:cubicBezTo>
                <a:lnTo>
                  <a:pt x="367291" y="42286"/>
                </a:lnTo>
                <a:cubicBezTo>
                  <a:pt x="361712" y="36706"/>
                  <a:pt x="352666" y="36706"/>
                  <a:pt x="347086" y="42285"/>
                </a:cubicBezTo>
                <a:cubicBezTo>
                  <a:pt x="341507" y="47864"/>
                  <a:pt x="341506" y="56910"/>
                  <a:pt x="347085" y="62489"/>
                </a:cubicBezTo>
                <a:lnTo>
                  <a:pt x="356569" y="73689"/>
                </a:lnTo>
                <a:lnTo>
                  <a:pt x="328743" y="101515"/>
                </a:lnTo>
                <a:cubicBezTo>
                  <a:pt x="305349" y="83012"/>
                  <a:pt x="277274" y="71372"/>
                  <a:pt x="247650" y="67894"/>
                </a:cubicBezTo>
                <a:lnTo>
                  <a:pt x="247650" y="28575"/>
                </a:lnTo>
                <a:lnTo>
                  <a:pt x="261938" y="28575"/>
                </a:lnTo>
                <a:cubicBezTo>
                  <a:pt x="269828" y="28575"/>
                  <a:pt x="276225" y="22178"/>
                  <a:pt x="276225" y="14288"/>
                </a:cubicBezTo>
                <a:cubicBezTo>
                  <a:pt x="276225" y="6397"/>
                  <a:pt x="269828" y="0"/>
                  <a:pt x="261938" y="0"/>
                </a:cubicBezTo>
                <a:lnTo>
                  <a:pt x="195263" y="0"/>
                </a:lnTo>
                <a:cubicBezTo>
                  <a:pt x="187372" y="0"/>
                  <a:pt x="180975" y="6397"/>
                  <a:pt x="180975" y="14288"/>
                </a:cubicBezTo>
                <a:cubicBezTo>
                  <a:pt x="180975" y="22178"/>
                  <a:pt x="187372" y="28575"/>
                  <a:pt x="195263" y="28575"/>
                </a:cubicBezTo>
                <a:lnTo>
                  <a:pt x="209550" y="28575"/>
                </a:lnTo>
                <a:lnTo>
                  <a:pt x="209550" y="67894"/>
                </a:lnTo>
                <a:cubicBezTo>
                  <a:pt x="179926" y="71372"/>
                  <a:pt x="151851" y="83012"/>
                  <a:pt x="128457" y="101515"/>
                </a:cubicBezTo>
                <a:lnTo>
                  <a:pt x="100631" y="73689"/>
                </a:lnTo>
                <a:lnTo>
                  <a:pt x="110115" y="62489"/>
                </a:lnTo>
                <a:cubicBezTo>
                  <a:pt x="115694" y="56910"/>
                  <a:pt x="115694" y="47864"/>
                  <a:pt x="110114" y="42285"/>
                </a:cubicBezTo>
                <a:cubicBezTo>
                  <a:pt x="104534" y="36706"/>
                  <a:pt x="95488" y="36706"/>
                  <a:pt x="89910" y="42286"/>
                </a:cubicBezTo>
                <a:lnTo>
                  <a:pt x="43382" y="89911"/>
                </a:lnTo>
                <a:cubicBezTo>
                  <a:pt x="37817" y="95504"/>
                  <a:pt x="37839" y="104550"/>
                  <a:pt x="43433" y="110116"/>
                </a:cubicBezTo>
                <a:cubicBezTo>
                  <a:pt x="49007" y="115661"/>
                  <a:pt x="58015" y="115661"/>
                  <a:pt x="63588" y="110115"/>
                </a:cubicBezTo>
                <a:lnTo>
                  <a:pt x="73691" y="100631"/>
                </a:lnTo>
                <a:lnTo>
                  <a:pt x="101516" y="128457"/>
                </a:lnTo>
                <a:cubicBezTo>
                  <a:pt x="83011" y="151851"/>
                  <a:pt x="71370" y="179926"/>
                  <a:pt x="67892" y="209550"/>
                </a:cubicBezTo>
                <a:lnTo>
                  <a:pt x="28575" y="209550"/>
                </a:lnTo>
                <a:lnTo>
                  <a:pt x="28575" y="195263"/>
                </a:lnTo>
                <a:cubicBezTo>
                  <a:pt x="28575" y="187372"/>
                  <a:pt x="22178" y="180975"/>
                  <a:pt x="14288" y="180975"/>
                </a:cubicBezTo>
                <a:cubicBezTo>
                  <a:pt x="6397" y="180975"/>
                  <a:pt x="0" y="187372"/>
                  <a:pt x="0" y="195263"/>
                </a:cubicBezTo>
                <a:lnTo>
                  <a:pt x="0" y="261938"/>
                </a:lnTo>
                <a:cubicBezTo>
                  <a:pt x="0" y="269828"/>
                  <a:pt x="6397" y="276225"/>
                  <a:pt x="14288" y="276225"/>
                </a:cubicBezTo>
                <a:cubicBezTo>
                  <a:pt x="22178" y="276225"/>
                  <a:pt x="28575" y="269828"/>
                  <a:pt x="28575" y="261938"/>
                </a:cubicBezTo>
                <a:lnTo>
                  <a:pt x="28575" y="247650"/>
                </a:lnTo>
                <a:lnTo>
                  <a:pt x="67892" y="247650"/>
                </a:lnTo>
                <a:cubicBezTo>
                  <a:pt x="71370" y="277274"/>
                  <a:pt x="83011" y="305349"/>
                  <a:pt x="101516" y="328743"/>
                </a:cubicBezTo>
                <a:lnTo>
                  <a:pt x="73691" y="356569"/>
                </a:lnTo>
                <a:lnTo>
                  <a:pt x="62491" y="347085"/>
                </a:lnTo>
                <a:cubicBezTo>
                  <a:pt x="56906" y="341512"/>
                  <a:pt x="47860" y="341522"/>
                  <a:pt x="42287" y="347107"/>
                </a:cubicBezTo>
                <a:cubicBezTo>
                  <a:pt x="36722" y="352684"/>
                  <a:pt x="36722" y="361712"/>
                  <a:pt x="42285" y="367290"/>
                </a:cubicBezTo>
                <a:lnTo>
                  <a:pt x="89910" y="414915"/>
                </a:lnTo>
                <a:cubicBezTo>
                  <a:pt x="95488" y="420494"/>
                  <a:pt x="104534" y="420494"/>
                  <a:pt x="110114" y="414915"/>
                </a:cubicBezTo>
                <a:cubicBezTo>
                  <a:pt x="115694" y="409336"/>
                  <a:pt x="115694" y="400290"/>
                  <a:pt x="110115" y="394710"/>
                </a:cubicBezTo>
                <a:lnTo>
                  <a:pt x="100631" y="383512"/>
                </a:lnTo>
                <a:lnTo>
                  <a:pt x="128456" y="355685"/>
                </a:lnTo>
                <a:cubicBezTo>
                  <a:pt x="151851" y="374189"/>
                  <a:pt x="179926" y="385828"/>
                  <a:pt x="209550" y="389307"/>
                </a:cubicBezTo>
                <a:lnTo>
                  <a:pt x="209550" y="428625"/>
                </a:lnTo>
                <a:lnTo>
                  <a:pt x="195263" y="428625"/>
                </a:lnTo>
                <a:cubicBezTo>
                  <a:pt x="187372" y="428625"/>
                  <a:pt x="180975" y="435022"/>
                  <a:pt x="180975" y="442913"/>
                </a:cubicBezTo>
                <a:cubicBezTo>
                  <a:pt x="180975" y="450803"/>
                  <a:pt x="187372" y="457200"/>
                  <a:pt x="195263" y="457200"/>
                </a:cubicBezTo>
                <a:lnTo>
                  <a:pt x="261938" y="457200"/>
                </a:lnTo>
                <a:cubicBezTo>
                  <a:pt x="269828" y="457200"/>
                  <a:pt x="276225" y="450803"/>
                  <a:pt x="276225" y="442913"/>
                </a:cubicBezTo>
                <a:cubicBezTo>
                  <a:pt x="276225" y="435022"/>
                  <a:pt x="269828" y="428625"/>
                  <a:pt x="261938" y="428625"/>
                </a:cubicBezTo>
                <a:lnTo>
                  <a:pt x="247650" y="428625"/>
                </a:lnTo>
                <a:lnTo>
                  <a:pt x="247650" y="389307"/>
                </a:lnTo>
                <a:cubicBezTo>
                  <a:pt x="277274" y="385828"/>
                  <a:pt x="305349" y="374189"/>
                  <a:pt x="328744" y="355685"/>
                </a:cubicBezTo>
                <a:lnTo>
                  <a:pt x="356569" y="383512"/>
                </a:lnTo>
                <a:lnTo>
                  <a:pt x="347085" y="394710"/>
                </a:lnTo>
                <a:cubicBezTo>
                  <a:pt x="341506" y="400290"/>
                  <a:pt x="341506" y="409336"/>
                  <a:pt x="347086" y="414915"/>
                </a:cubicBezTo>
                <a:cubicBezTo>
                  <a:pt x="352666" y="420494"/>
                  <a:pt x="361712" y="420494"/>
                  <a:pt x="367291" y="414915"/>
                </a:cubicBezTo>
                <a:lnTo>
                  <a:pt x="414915" y="367290"/>
                </a:lnTo>
                <a:cubicBezTo>
                  <a:pt x="420500" y="361716"/>
                  <a:pt x="420510" y="352670"/>
                  <a:pt x="414937" y="347084"/>
                </a:cubicBezTo>
                <a:cubicBezTo>
                  <a:pt x="409363" y="341499"/>
                  <a:pt x="400317" y="341489"/>
                  <a:pt x="394731" y="347063"/>
                </a:cubicBezTo>
                <a:cubicBezTo>
                  <a:pt x="394724" y="347071"/>
                  <a:pt x="394716" y="347079"/>
                  <a:pt x="394709" y="347085"/>
                </a:cubicBezTo>
                <a:lnTo>
                  <a:pt x="383509" y="356569"/>
                </a:lnTo>
                <a:lnTo>
                  <a:pt x="355684" y="328743"/>
                </a:lnTo>
                <a:cubicBezTo>
                  <a:pt x="374189" y="305349"/>
                  <a:pt x="385830" y="277274"/>
                  <a:pt x="389308" y="247650"/>
                </a:cubicBezTo>
                <a:lnTo>
                  <a:pt x="428625" y="247650"/>
                </a:lnTo>
                <a:lnTo>
                  <a:pt x="428625" y="261938"/>
                </a:lnTo>
                <a:cubicBezTo>
                  <a:pt x="428625" y="269828"/>
                  <a:pt x="435022" y="276225"/>
                  <a:pt x="442913" y="276225"/>
                </a:cubicBezTo>
                <a:cubicBezTo>
                  <a:pt x="450803" y="276225"/>
                  <a:pt x="457200" y="269828"/>
                  <a:pt x="457200" y="261938"/>
                </a:cubicBezTo>
                <a:lnTo>
                  <a:pt x="457200" y="195263"/>
                </a:lnTo>
                <a:cubicBezTo>
                  <a:pt x="457201" y="187373"/>
                  <a:pt x="450807" y="180976"/>
                  <a:pt x="442917" y="180975"/>
                </a:cubicBezTo>
                <a:cubicBezTo>
                  <a:pt x="442915" y="180975"/>
                  <a:pt x="442914" y="180975"/>
                  <a:pt x="442913" y="180975"/>
                </a:cubicBezTo>
                <a:close/>
                <a:moveTo>
                  <a:pt x="176213" y="190500"/>
                </a:moveTo>
                <a:cubicBezTo>
                  <a:pt x="157801" y="190500"/>
                  <a:pt x="142875" y="175574"/>
                  <a:pt x="142875" y="157163"/>
                </a:cubicBezTo>
                <a:cubicBezTo>
                  <a:pt x="142875" y="138751"/>
                  <a:pt x="157801" y="123825"/>
                  <a:pt x="176213" y="123825"/>
                </a:cubicBezTo>
                <a:cubicBezTo>
                  <a:pt x="194624" y="123825"/>
                  <a:pt x="209550" y="138751"/>
                  <a:pt x="209550" y="157163"/>
                </a:cubicBezTo>
                <a:cubicBezTo>
                  <a:pt x="209550" y="175574"/>
                  <a:pt x="194625" y="190500"/>
                  <a:pt x="176213" y="190500"/>
                </a:cubicBezTo>
                <a:cubicBezTo>
                  <a:pt x="176213" y="190500"/>
                  <a:pt x="176213" y="190500"/>
                  <a:pt x="176213" y="190500"/>
                </a:cubicBezTo>
                <a:close/>
                <a:moveTo>
                  <a:pt x="285750" y="314325"/>
                </a:moveTo>
                <a:cubicBezTo>
                  <a:pt x="275229" y="314325"/>
                  <a:pt x="266700" y="305796"/>
                  <a:pt x="266700" y="295275"/>
                </a:cubicBezTo>
                <a:cubicBezTo>
                  <a:pt x="266700" y="284754"/>
                  <a:pt x="275229" y="276225"/>
                  <a:pt x="285750" y="276225"/>
                </a:cubicBezTo>
                <a:cubicBezTo>
                  <a:pt x="296271" y="276225"/>
                  <a:pt x="304800" y="284754"/>
                  <a:pt x="304800" y="295275"/>
                </a:cubicBezTo>
                <a:cubicBezTo>
                  <a:pt x="304800" y="305796"/>
                  <a:pt x="296271" y="314325"/>
                  <a:pt x="285750" y="314325"/>
                </a:cubicBezTo>
                <a:close/>
              </a:path>
            </a:pathLst>
          </a:custGeom>
          <a:solidFill>
            <a:srgbClr val="2F455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C62273B-9E60-AC48-A615-85F0B9CCAA61}"/>
              </a:ext>
            </a:extLst>
          </p:cNvPr>
          <p:cNvSpPr txBox="1"/>
          <p:nvPr/>
        </p:nvSpPr>
        <p:spPr>
          <a:xfrm>
            <a:off x="3908584" y="1608655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F455B"/>
                </a:solidFill>
              </a:rPr>
              <a:t>Painless drug injection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A1AF9F9-0206-8836-B78D-640A557FF3F6}"/>
              </a:ext>
            </a:extLst>
          </p:cNvPr>
          <p:cNvSpPr txBox="1"/>
          <p:nvPr/>
        </p:nvSpPr>
        <p:spPr>
          <a:xfrm>
            <a:off x="3908584" y="236600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F455B"/>
                </a:solidFill>
              </a:rPr>
              <a:t>Binding of drug carriers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DDE32BB-66F6-B87C-1635-CAB1F1064945}"/>
              </a:ext>
            </a:extLst>
          </p:cNvPr>
          <p:cNvSpPr txBox="1"/>
          <p:nvPr/>
        </p:nvSpPr>
        <p:spPr>
          <a:xfrm>
            <a:off x="3908584" y="3157954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F455B"/>
                </a:solidFill>
              </a:rPr>
              <a:t>Transferring the drug to the desired location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262D61B-2A9F-7B24-FA82-BFB3553F6B5C}"/>
              </a:ext>
            </a:extLst>
          </p:cNvPr>
          <p:cNvSpPr txBox="1"/>
          <p:nvPr/>
        </p:nvSpPr>
        <p:spPr>
          <a:xfrm>
            <a:off x="3908584" y="3937831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F455B"/>
                </a:solidFill>
              </a:rPr>
              <a:t>Sustained and controlled drug release</a:t>
            </a:r>
          </a:p>
        </p:txBody>
      </p:sp>
    </p:spTree>
    <p:extLst>
      <p:ext uri="{BB962C8B-B14F-4D97-AF65-F5344CB8AC3E}">
        <p14:creationId xmlns:p14="http://schemas.microsoft.com/office/powerpoint/2010/main" val="33012390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>
            <a:alpha val="73000"/>
          </a:schemeClr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0847D7-213E-E941-C965-21630954C8C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rgbClr val="2F45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fld>
            <a:endParaRPr lang="en" dirty="0">
              <a:solidFill>
                <a:srgbClr val="2F45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Google Shape;186;p19">
            <a:extLst>
              <a:ext uri="{FF2B5EF4-FFF2-40B4-BE49-F238E27FC236}">
                <a16:creationId xmlns:a16="http://schemas.microsoft.com/office/drawing/2014/main" id="{8EAEEEA7-9199-157B-5A92-560922F98DEB}"/>
              </a:ext>
            </a:extLst>
          </p:cNvPr>
          <p:cNvSpPr/>
          <p:nvPr/>
        </p:nvSpPr>
        <p:spPr>
          <a:xfrm rot="10800000">
            <a:off x="0" y="0"/>
            <a:ext cx="9144000" cy="546614"/>
          </a:xfrm>
          <a:prstGeom prst="rect">
            <a:avLst/>
          </a:prstGeom>
          <a:solidFill>
            <a:srgbClr val="2F455B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063EEC-C59B-2076-43FE-1650DCBC198A}"/>
              </a:ext>
            </a:extLst>
          </p:cNvPr>
          <p:cNvSpPr txBox="1"/>
          <p:nvPr/>
        </p:nvSpPr>
        <p:spPr>
          <a:xfrm>
            <a:off x="3857702" y="88641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D5D8"/>
                </a:solidFill>
              </a:rPr>
              <a:t>References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D8174-7386-F216-6F9E-F82A5D2DFC93}"/>
              </a:ext>
            </a:extLst>
          </p:cNvPr>
          <p:cNvSpPr txBox="1"/>
          <p:nvPr/>
        </p:nvSpPr>
        <p:spPr>
          <a:xfrm>
            <a:off x="479502" y="1060223"/>
            <a:ext cx="8184995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Clr>
                <a:srgbClr val="2F455B"/>
              </a:buClr>
              <a:buFont typeface="Arial" panose="020B0604020202020204" pitchFamily="34" charset="0"/>
              <a:buChar char="•"/>
            </a:pPr>
            <a:r>
              <a:rPr lang="en-US" sz="1200" b="0" i="0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Hwang, </a:t>
            </a:r>
            <a:r>
              <a:rPr lang="en-US" sz="1200" b="0" i="0" u="none" strike="noStrike" dirty="0" err="1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Jangsun</a:t>
            </a:r>
            <a:r>
              <a:rPr lang="en-US" sz="1200" b="0" i="0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, et al. "Biomimetics: forecasting the future of science, engineering, and medicine." </a:t>
            </a:r>
            <a:r>
              <a:rPr lang="en-US" sz="1200" b="0" i="1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International journal of nanomedicine</a:t>
            </a:r>
            <a:r>
              <a:rPr lang="en-US" sz="1200" b="0" i="0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 10 (2015): 5701.</a:t>
            </a:r>
          </a:p>
          <a:p>
            <a:pPr marL="171450" indent="-171450" algn="just">
              <a:buClr>
                <a:srgbClr val="2F455B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B. Bhushan, "Biomimetics: lessons from nature–an overview," Philosophical Transactions of the Royal Society A: Mathematical, Physical and Engineering </a:t>
            </a:r>
            <a:r>
              <a:rPr lang="en-US" sz="1200" i="1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Sciences, </a:t>
            </a:r>
            <a:r>
              <a:rPr lang="en-US" sz="1200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vol. 367, no. 1893, pp. 1445-1486, 2009.</a:t>
            </a:r>
          </a:p>
          <a:p>
            <a:pPr marL="171450" indent="-171450" algn="just">
              <a:buClr>
                <a:srgbClr val="2F455B"/>
              </a:buClr>
              <a:buFont typeface="Arial" panose="020B0604020202020204" pitchFamily="34" charset="0"/>
              <a:buChar char="•"/>
            </a:pPr>
            <a:r>
              <a:rPr lang="en-US" sz="1200" b="0" i="0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Guan, Qing-Fang, et al. "Bio-inspired lotus-fiber-like spiral hydrogel bacterial cellulose fibers." </a:t>
            </a:r>
            <a:r>
              <a:rPr lang="en-US" sz="1200" b="0" i="1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Nano letters</a:t>
            </a:r>
            <a:r>
              <a:rPr lang="en-US" sz="1200" b="0" i="0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 21.2 (2021): 952-958.</a:t>
            </a:r>
          </a:p>
          <a:p>
            <a:pPr marL="171450" indent="-171450" algn="just">
              <a:buClr>
                <a:srgbClr val="2F455B"/>
              </a:buClr>
              <a:buFont typeface="Arial" panose="020B0604020202020204" pitchFamily="34" charset="0"/>
              <a:buChar char="•"/>
            </a:pPr>
            <a:r>
              <a:rPr lang="en-US" sz="1200" b="0" i="0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Singh, </a:t>
            </a:r>
            <a:r>
              <a:rPr lang="en-US" sz="1200" b="0" i="0" u="none" strike="noStrike" dirty="0" err="1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Charanpreet</a:t>
            </a:r>
            <a:r>
              <a:rPr lang="en-US" sz="1200" b="0" i="0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, and </a:t>
            </a:r>
            <a:r>
              <a:rPr lang="en-US" sz="1200" b="0" i="0" u="none" strike="noStrike" dirty="0" err="1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Xungai</a:t>
            </a:r>
            <a:r>
              <a:rPr lang="en-US" sz="1200" b="0" i="0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 Wang. "A biomimetic approach for designing stent-graft structures: Caterpillar cuticle as design model." </a:t>
            </a:r>
            <a:r>
              <a:rPr lang="en-US" sz="1200" b="0" i="1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Journal of the mechanical behavior of biomedical materials</a:t>
            </a:r>
            <a:r>
              <a:rPr lang="en-US" sz="1200" b="0" i="0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 30 (2014): 16-29.</a:t>
            </a:r>
          </a:p>
          <a:p>
            <a:pPr marL="171450" indent="-171450" algn="just">
              <a:buClr>
                <a:srgbClr val="2F455B"/>
              </a:buClr>
              <a:buFont typeface="Arial" panose="020B0604020202020204" pitchFamily="34" charset="0"/>
              <a:buChar char="•"/>
            </a:pPr>
            <a:r>
              <a:rPr lang="en-US" sz="1200" b="0" i="0" u="none" strike="noStrike" dirty="0" err="1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Shokrollahi</a:t>
            </a:r>
            <a:r>
              <a:rPr lang="en-US" sz="1200" b="0" i="0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1200" b="0" i="0" u="none" strike="noStrike" dirty="0" err="1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Mahvash</a:t>
            </a:r>
            <a:r>
              <a:rPr lang="en-US" sz="1200" b="0" i="0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, et al. "Biomimetic double-sided polypropylene mesh modified by DOPA and ofloxacin loaded carboxyethyl chitosan/polyvinyl alcohol-polycaprolactone nanofibers for potential hernia repair applications." </a:t>
            </a:r>
            <a:r>
              <a:rPr lang="en-US" sz="1200" b="0" i="1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International Journal of Biological Macromolecules</a:t>
            </a:r>
            <a:r>
              <a:rPr lang="en-US" sz="1200" b="0" i="0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 165 (2020): 902-917.</a:t>
            </a:r>
          </a:p>
          <a:p>
            <a:pPr marL="171450" indent="-171450" algn="just">
              <a:buClr>
                <a:srgbClr val="2F455B"/>
              </a:buClr>
              <a:buFont typeface="Arial" panose="020B0604020202020204" pitchFamily="34" charset="0"/>
              <a:buChar char="•"/>
            </a:pPr>
            <a:r>
              <a:rPr lang="en-US" sz="1200" b="0" i="0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Shelah, </a:t>
            </a:r>
            <a:r>
              <a:rPr lang="en-US" sz="1200" b="0" i="0" u="none" strike="noStrike" dirty="0" err="1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Ortal</a:t>
            </a:r>
            <a:r>
              <a:rPr lang="en-US" sz="1200" b="0" i="0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, et al. "Coral-derived collagen fibers for engineering aligned tissues." </a:t>
            </a:r>
            <a:r>
              <a:rPr lang="en-US" sz="1200" b="0" i="1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Tissue Engineering Part A</a:t>
            </a:r>
            <a:r>
              <a:rPr lang="en-US" sz="1200" b="0" i="0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 27.3-4 (2021): 187-200.</a:t>
            </a:r>
          </a:p>
          <a:p>
            <a:pPr marL="171450" indent="-171450" algn="just">
              <a:buClr>
                <a:srgbClr val="2F455B"/>
              </a:buClr>
              <a:buFont typeface="Arial" panose="020B0604020202020204" pitchFamily="34" charset="0"/>
              <a:buChar char="•"/>
            </a:pPr>
            <a:r>
              <a:rPr lang="en-US" sz="1200" b="0" i="0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Peng, </a:t>
            </a:r>
            <a:r>
              <a:rPr lang="en-US" sz="1200" b="0" i="0" u="none" strike="noStrike" dirty="0" err="1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Qingfa</a:t>
            </a:r>
            <a:r>
              <a:rPr lang="en-US" sz="1200" b="0" i="0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, et al. "Recombinant spider silk from aqueous solutions via a bio-inspired microfluidic chip." </a:t>
            </a:r>
            <a:r>
              <a:rPr lang="en-US" sz="1200" b="0" i="1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Scientific reports</a:t>
            </a:r>
            <a:r>
              <a:rPr lang="en-US" sz="1200" b="0" i="0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6.1 (2016): 1-12.</a:t>
            </a:r>
          </a:p>
          <a:p>
            <a:pPr marL="171450" indent="-171450" algn="just">
              <a:buClr>
                <a:srgbClr val="2F455B"/>
              </a:buClr>
              <a:buFont typeface="Arial" panose="020B0604020202020204" pitchFamily="34" charset="0"/>
              <a:buChar char="•"/>
            </a:pPr>
            <a:r>
              <a:rPr lang="en-US" sz="1200" b="0" i="0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Whittall, Dominic R., et al. "Host systems for the production of recombinant spider silk." </a:t>
            </a:r>
            <a:r>
              <a:rPr lang="en-US" sz="1200" b="0" i="1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Trends in Biotechnology</a:t>
            </a:r>
            <a:r>
              <a:rPr lang="en-US" sz="1200" b="0" i="0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 39.6 (2021): 560-573.</a:t>
            </a:r>
          </a:p>
          <a:p>
            <a:pPr marL="171450" indent="-171450" algn="just">
              <a:buClr>
                <a:srgbClr val="2F455B"/>
              </a:buClr>
              <a:buFont typeface="Arial" panose="020B0604020202020204" pitchFamily="34" charset="0"/>
              <a:buChar char="•"/>
            </a:pPr>
            <a:r>
              <a:rPr lang="en-US" sz="1200" b="0" i="0" u="none" strike="noStrike" dirty="0" err="1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Gurera</a:t>
            </a:r>
            <a:r>
              <a:rPr lang="en-US" sz="1200" b="0" i="0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, Dev, Bharat Bhushan, and </a:t>
            </a:r>
            <a:r>
              <a:rPr lang="en-US" sz="1200" b="0" i="0" u="none" strike="noStrike" dirty="0" err="1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Navin</a:t>
            </a:r>
            <a:r>
              <a:rPr lang="en-US" sz="1200" b="0" i="0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 Kumar. "Lessons from mosquitoes’ painless piercing." </a:t>
            </a:r>
            <a:r>
              <a:rPr lang="en-US" sz="1200" b="0" i="1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Journal of the mechanical behavior of biomedical materials</a:t>
            </a:r>
            <a:r>
              <a:rPr lang="en-US" sz="1200" b="0" i="0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 84 (2018): 178-187.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>
            <a:alpha val="73000"/>
          </a:schemeClr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0847D7-213E-E941-C965-21630954C8C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rgbClr val="2F45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fld>
            <a:endParaRPr lang="en" dirty="0">
              <a:solidFill>
                <a:srgbClr val="2F45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Google Shape;186;p19">
            <a:extLst>
              <a:ext uri="{FF2B5EF4-FFF2-40B4-BE49-F238E27FC236}">
                <a16:creationId xmlns:a16="http://schemas.microsoft.com/office/drawing/2014/main" id="{8EAEEEA7-9199-157B-5A92-560922F98DEB}"/>
              </a:ext>
            </a:extLst>
          </p:cNvPr>
          <p:cNvSpPr/>
          <p:nvPr/>
        </p:nvSpPr>
        <p:spPr>
          <a:xfrm rot="10800000">
            <a:off x="0" y="0"/>
            <a:ext cx="9144000" cy="546614"/>
          </a:xfrm>
          <a:prstGeom prst="rect">
            <a:avLst/>
          </a:prstGeom>
          <a:solidFill>
            <a:srgbClr val="2F455B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063EEC-C59B-2076-43FE-1650DCBC198A}"/>
              </a:ext>
            </a:extLst>
          </p:cNvPr>
          <p:cNvSpPr txBox="1"/>
          <p:nvPr/>
        </p:nvSpPr>
        <p:spPr>
          <a:xfrm>
            <a:off x="3857702" y="88641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D5D8"/>
                </a:solidFill>
              </a:rPr>
              <a:t>References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D8174-7386-F216-6F9E-F82A5D2DFC93}"/>
              </a:ext>
            </a:extLst>
          </p:cNvPr>
          <p:cNvSpPr txBox="1"/>
          <p:nvPr/>
        </p:nvSpPr>
        <p:spPr>
          <a:xfrm>
            <a:off x="479502" y="1136734"/>
            <a:ext cx="818499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Clr>
                <a:srgbClr val="2F455B"/>
              </a:buClr>
              <a:buFont typeface="Arial" panose="020B0604020202020204" pitchFamily="34" charset="0"/>
              <a:buChar char="•"/>
            </a:pPr>
            <a:r>
              <a:rPr lang="en-US" sz="1200" b="0" i="0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Gonzalez-Cruz, Pedro, et al. "Chemical treatment method for obtaining clean and intact pollen shells of different species." </a:t>
            </a:r>
            <a:r>
              <a:rPr lang="en-US" sz="1200" b="0" i="1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ACS biomaterials science &amp; engineering</a:t>
            </a:r>
            <a:r>
              <a:rPr lang="en-US" sz="1200" b="0" i="0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 4.7 (2018): 2319-2329.</a:t>
            </a:r>
          </a:p>
          <a:p>
            <a:pPr marL="171450" indent="-171450" algn="just">
              <a:buClr>
                <a:srgbClr val="2F455B"/>
              </a:buClr>
              <a:buFont typeface="Arial" panose="020B0604020202020204" pitchFamily="34" charset="0"/>
              <a:buChar char="•"/>
            </a:pPr>
            <a:r>
              <a:rPr lang="en-US" sz="1200" b="0" i="0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Wang, </a:t>
            </a:r>
            <a:r>
              <a:rPr lang="en-US" sz="1200" b="0" i="0" u="none" strike="noStrike" dirty="0" err="1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Yuetong</a:t>
            </a:r>
            <a:r>
              <a:rPr lang="en-US" sz="1200" b="0" i="0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, et al. "Pollen-inspired microparticles with strong adhesion for drug delivery." </a:t>
            </a:r>
            <a:r>
              <a:rPr lang="en-US" sz="1200" b="0" i="1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Applied Materials Today</a:t>
            </a:r>
            <a:r>
              <a:rPr lang="en-US" sz="1200" b="0" i="0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 13 (2018): 303-309.</a:t>
            </a:r>
          </a:p>
          <a:p>
            <a:pPr marL="171450" indent="-171450" algn="just">
              <a:buClr>
                <a:srgbClr val="2F455B"/>
              </a:buClr>
              <a:buFont typeface="Arial" panose="020B0604020202020204" pitchFamily="34" charset="0"/>
              <a:buChar char="•"/>
            </a:pPr>
            <a:r>
              <a:rPr lang="en-US" sz="1200" b="0" i="0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Hall, Simon R., Helen Bolger, and Stephen Mann. "</a:t>
            </a:r>
            <a:r>
              <a:rPr lang="en-US" sz="1200" b="0" i="0" u="none" strike="noStrike" dirty="0" err="1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Morphosynthesis</a:t>
            </a:r>
            <a:r>
              <a:rPr lang="en-US" sz="1200" b="0" i="0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 of complex inorganic forms using pollen grain templates." </a:t>
            </a:r>
            <a:r>
              <a:rPr lang="en-US" sz="1200" b="0" i="1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Chemical Communications</a:t>
            </a:r>
            <a:r>
              <a:rPr lang="en-US" sz="1200" b="0" i="0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 22 (2003): 2784-2785.</a:t>
            </a:r>
          </a:p>
          <a:p>
            <a:pPr marL="171450" indent="-171450" algn="just">
              <a:buClr>
                <a:srgbClr val="2F455B"/>
              </a:buClr>
              <a:buFont typeface="Arial" panose="020B0604020202020204" pitchFamily="34" charset="0"/>
              <a:buChar char="•"/>
            </a:pPr>
            <a:r>
              <a:rPr lang="en-US" sz="1200" b="0" i="0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Sun, </a:t>
            </a:r>
            <a:r>
              <a:rPr lang="en-US" sz="1200" b="0" i="0" u="none" strike="noStrike" dirty="0" err="1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Leming</a:t>
            </a:r>
            <a:r>
              <a:rPr lang="en-US" sz="1200" b="0" i="0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, et al. "Sundew-inspired adhesive hydrogels combined with adipose-derived stem cells for wound healing." </a:t>
            </a:r>
            <a:r>
              <a:rPr lang="en-US" sz="1200" b="0" i="1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ACS applied materials &amp; interfaces</a:t>
            </a:r>
            <a:r>
              <a:rPr lang="en-US" sz="1200" b="0" i="0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 8.3 (2016): 2423-2434.</a:t>
            </a:r>
          </a:p>
          <a:p>
            <a:pPr marL="171450" indent="-171450" algn="just">
              <a:buClr>
                <a:srgbClr val="2F455B"/>
              </a:buClr>
              <a:buFont typeface="Arial" panose="020B0604020202020204" pitchFamily="34" charset="0"/>
              <a:buChar char="•"/>
            </a:pPr>
            <a:r>
              <a:rPr lang="en-US" sz="1200" b="0" i="0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Li, Mi, et al. "A bioinspired alginate-gum </a:t>
            </a:r>
            <a:r>
              <a:rPr lang="en-US" sz="1200" b="0" i="0" u="none" strike="noStrike" dirty="0" err="1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arabic</a:t>
            </a:r>
            <a:r>
              <a:rPr lang="en-US" sz="1200" b="0" i="0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 hydrogel with micro-/nanoscale structures for controlled drug release in chronic wound healing." </a:t>
            </a:r>
            <a:r>
              <a:rPr lang="en-US" sz="1200" b="0" i="1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ACS applied materials &amp; interfaces</a:t>
            </a:r>
            <a:r>
              <a:rPr lang="en-US" sz="1200" b="0" i="0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9.27 (2017): 22160-22175.</a:t>
            </a:r>
            <a:endParaRPr lang="en-US" sz="1200" dirty="0">
              <a:solidFill>
                <a:srgbClr val="2F455B"/>
              </a:solidFill>
              <a:latin typeface="Arial" panose="020B0604020202020204" pitchFamily="34" charset="0"/>
            </a:endParaRPr>
          </a:p>
          <a:p>
            <a:pPr marL="171450" indent="-171450" algn="just">
              <a:buClr>
                <a:srgbClr val="2F455B"/>
              </a:buClr>
              <a:buFont typeface="Arial" panose="020B0604020202020204" pitchFamily="34" charset="0"/>
              <a:buChar char="•"/>
            </a:pPr>
            <a:r>
              <a:rPr lang="en-US" sz="1200" b="0" i="0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Park, Joon Ho, et al. "Virus‐mimicking cell membrane‐coated nanoparticles for cytosolic delivery of mRNA." </a:t>
            </a:r>
            <a:r>
              <a:rPr lang="en-US" sz="1200" b="0" i="1" u="none" strike="noStrike" dirty="0" err="1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Angewandte</a:t>
            </a:r>
            <a:r>
              <a:rPr lang="en-US" sz="1200" b="0" i="1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b="0" i="1" u="none" strike="noStrike" dirty="0" err="1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Chemie</a:t>
            </a:r>
            <a:r>
              <a:rPr lang="en-US" sz="1200" b="0" i="0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 134.2 (2022): e202113671.</a:t>
            </a:r>
            <a:endParaRPr lang="en-US" sz="1200" dirty="0">
              <a:solidFill>
                <a:srgbClr val="2F455B"/>
              </a:solidFill>
              <a:effectLst/>
              <a:latin typeface="Arial" panose="020B0604020202020204" pitchFamily="34" charset="0"/>
            </a:endParaRPr>
          </a:p>
          <a:p>
            <a:pPr marL="171450" indent="-171450" algn="just">
              <a:buClr>
                <a:srgbClr val="2F455B"/>
              </a:buClr>
              <a:buFont typeface="Arial" panose="020B0604020202020204" pitchFamily="34" charset="0"/>
              <a:buChar char="•"/>
            </a:pPr>
            <a:r>
              <a:rPr lang="en-US" sz="1200" b="0" i="0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Zhao, </a:t>
            </a:r>
            <a:r>
              <a:rPr lang="en-US" sz="1200" b="0" i="0" u="none" strike="noStrike" dirty="0" err="1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Qinghuan</a:t>
            </a:r>
            <a:r>
              <a:rPr lang="en-US" sz="1200" b="0" i="0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, et al. "Self-assembled virus-like particles from rotavirus structural protein VP6 for targeted drug delivery." </a:t>
            </a:r>
            <a:r>
              <a:rPr lang="en-US" sz="1200" b="0" i="1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Bioconjugate chemistry</a:t>
            </a:r>
            <a:r>
              <a:rPr lang="en-US" sz="1200" b="0" i="0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 22.3 (2011): 346-352.</a:t>
            </a:r>
          </a:p>
          <a:p>
            <a:pPr marL="171450" indent="-171450" algn="just">
              <a:buClr>
                <a:srgbClr val="2F455B"/>
              </a:buClr>
              <a:buFont typeface="Arial" panose="020B0604020202020204" pitchFamily="34" charset="0"/>
              <a:buChar char="•"/>
            </a:pPr>
            <a:r>
              <a:rPr lang="en-US" sz="1200" b="0" i="0" u="none" strike="noStrike" dirty="0" err="1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Yoo</a:t>
            </a:r>
            <a:r>
              <a:rPr lang="en-US" sz="1200" b="0" i="0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1200" b="0" i="0" u="none" strike="noStrike" dirty="0" err="1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Jin-Wook</a:t>
            </a:r>
            <a:r>
              <a:rPr lang="en-US" sz="1200" b="0" i="0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, et al. "Bio-inspired, bioengineered and biomimetic drug delivery carriers." </a:t>
            </a:r>
            <a:r>
              <a:rPr lang="en-US" sz="1200" b="0" i="1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Nature reviews Drug discovery</a:t>
            </a:r>
            <a:r>
              <a:rPr lang="en-US" sz="1200" b="0" i="0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 10.7 (2011): 521-535.</a:t>
            </a:r>
            <a:endParaRPr lang="en-US" sz="1200" dirty="0">
              <a:solidFill>
                <a:srgbClr val="2F455B"/>
              </a:solidFill>
              <a:latin typeface="Arial" panose="020B0604020202020204" pitchFamily="34" charset="0"/>
            </a:endParaRPr>
          </a:p>
          <a:p>
            <a:pPr marL="171450" indent="-171450" algn="just">
              <a:buClr>
                <a:srgbClr val="2F455B"/>
              </a:buClr>
              <a:buFont typeface="Arial" panose="020B0604020202020204" pitchFamily="34" charset="0"/>
              <a:buChar char="•"/>
            </a:pPr>
            <a:r>
              <a:rPr lang="en-US" sz="1200" b="0" i="0" u="none" strike="noStrike" dirty="0" err="1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Raemdonck</a:t>
            </a:r>
            <a:r>
              <a:rPr lang="en-US" sz="1200" b="0" i="0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, Koen, Joseph </a:t>
            </a:r>
            <a:r>
              <a:rPr lang="en-US" sz="1200" b="0" i="0" u="none" strike="noStrike" dirty="0" err="1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Demeester</a:t>
            </a:r>
            <a:r>
              <a:rPr lang="en-US" sz="1200" b="0" i="0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, and </a:t>
            </a:r>
            <a:r>
              <a:rPr lang="en-US" sz="1200" b="0" i="0" u="none" strike="noStrike" dirty="0" err="1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Stefaan</a:t>
            </a:r>
            <a:r>
              <a:rPr lang="en-US" sz="1200" b="0" i="0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lang="en-US" sz="1200" b="0" i="0" u="none" strike="noStrike" dirty="0" err="1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Smedt</a:t>
            </a:r>
            <a:r>
              <a:rPr lang="en-US" sz="1200" b="0" i="0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. "Advanced nanogel engineering for drug delivery." </a:t>
            </a:r>
            <a:r>
              <a:rPr lang="en-US" sz="1200" b="0" i="1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Soft Matter</a:t>
            </a:r>
            <a:r>
              <a:rPr lang="en-US" sz="1200" b="0" i="0" u="none" strike="noStrike" dirty="0">
                <a:solidFill>
                  <a:srgbClr val="2F455B"/>
                </a:solidFill>
                <a:effectLst/>
                <a:latin typeface="Arial" panose="020B0604020202020204" pitchFamily="34" charset="0"/>
              </a:rPr>
              <a:t> 5.4 (2009): 707-715.</a:t>
            </a:r>
            <a:endParaRPr lang="en-US" sz="1200" dirty="0">
              <a:solidFill>
                <a:srgbClr val="2F45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2063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D8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E2FF1-8D7A-459D-0FC6-767FCDB83C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rgbClr val="2F45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fld>
            <a:endParaRPr lang="en" dirty="0">
              <a:solidFill>
                <a:srgbClr val="2F45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Google Shape;186;p19">
            <a:extLst>
              <a:ext uri="{FF2B5EF4-FFF2-40B4-BE49-F238E27FC236}">
                <a16:creationId xmlns:a16="http://schemas.microsoft.com/office/drawing/2014/main" id="{6C70B5E5-E83A-62E8-09B3-FD366B1C9E89}"/>
              </a:ext>
            </a:extLst>
          </p:cNvPr>
          <p:cNvSpPr/>
          <p:nvPr/>
        </p:nvSpPr>
        <p:spPr>
          <a:xfrm rot="10800000">
            <a:off x="0" y="0"/>
            <a:ext cx="9144000" cy="546614"/>
          </a:xfrm>
          <a:prstGeom prst="rect">
            <a:avLst/>
          </a:prstGeom>
          <a:solidFill>
            <a:srgbClr val="2F455B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2E3A10-9F55-C5C0-89A0-5FA8109C90E7}"/>
              </a:ext>
            </a:extLst>
          </p:cNvPr>
          <p:cNvSpPr txBox="1"/>
          <p:nvPr/>
        </p:nvSpPr>
        <p:spPr>
          <a:xfrm>
            <a:off x="4003507" y="88641"/>
            <a:ext cx="1136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D5D8"/>
                </a:solidFill>
              </a:rPr>
              <a:t>The End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1CB22C-EB7E-E4B1-3C26-8BE7504D2CD4}"/>
              </a:ext>
            </a:extLst>
          </p:cNvPr>
          <p:cNvSpPr txBox="1"/>
          <p:nvPr/>
        </p:nvSpPr>
        <p:spPr>
          <a:xfrm>
            <a:off x="3068221" y="2187029"/>
            <a:ext cx="30075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2F455B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393031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7288C9-10E2-5F27-EE9B-5E970E757522}"/>
              </a:ext>
            </a:extLst>
          </p:cNvPr>
          <p:cNvSpPr txBox="1"/>
          <p:nvPr/>
        </p:nvSpPr>
        <p:spPr>
          <a:xfrm>
            <a:off x="713071" y="1353585"/>
            <a:ext cx="8585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2F455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Biologically inspired design or adaptation or</a:t>
            </a:r>
            <a:r>
              <a:rPr lang="fa-IR" dirty="0">
                <a:solidFill>
                  <a:srgbClr val="2F455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2F455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derivation from nature is referred to as ‘</a:t>
            </a:r>
            <a:r>
              <a:rPr lang="en-US" b="1" dirty="0">
                <a:solidFill>
                  <a:srgbClr val="2F455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biomimetic</a:t>
            </a:r>
            <a:r>
              <a:rPr lang="en-US" dirty="0">
                <a:solidFill>
                  <a:srgbClr val="2F455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dirty="0">
              <a:solidFill>
                <a:srgbClr val="2F45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6" name="Google Shape;246;p24"/>
          <p:cNvSpPr txBox="1"/>
          <p:nvPr/>
        </p:nvSpPr>
        <p:spPr>
          <a:xfrm>
            <a:off x="779802" y="3760194"/>
            <a:ext cx="2071971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2F455B"/>
                </a:solidFill>
                <a:latin typeface="Arial" panose="020B0604020202020204" pitchFamily="34" charset="0"/>
                <a:ea typeface="Merriweather Sans"/>
                <a:cs typeface="Arial" panose="020B0604020202020204" pitchFamily="34" charset="0"/>
                <a:sym typeface="Merriweather Sans"/>
              </a:rPr>
              <a:t>Otto Schmitt</a:t>
            </a:r>
          </a:p>
          <a:p>
            <a:pPr marL="0" marR="0" lvl="0" indent="0" algn="ctr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2F455B"/>
                </a:solidFill>
                <a:latin typeface="Arial" panose="020B0604020202020204" pitchFamily="34" charset="0"/>
                <a:ea typeface="Merriweather Sans"/>
                <a:cs typeface="Arial" panose="020B0604020202020204" pitchFamily="34" charset="0"/>
                <a:sym typeface="Merriweather Sans"/>
              </a:rPr>
              <a:t>1957</a:t>
            </a:r>
            <a:endParaRPr sz="1200" dirty="0">
              <a:solidFill>
                <a:srgbClr val="2F455B"/>
              </a:solidFill>
              <a:latin typeface="Arial" panose="020B0604020202020204" pitchFamily="34" charset="0"/>
              <a:ea typeface="Merriweather Sans"/>
              <a:cs typeface="Arial" panose="020B0604020202020204" pitchFamily="34" charset="0"/>
              <a:sym typeface="Merriweather San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AF3985-E947-67CA-7F57-3F4126897CAA}"/>
              </a:ext>
            </a:extLst>
          </p:cNvPr>
          <p:cNvSpPr txBox="1"/>
          <p:nvPr/>
        </p:nvSpPr>
        <p:spPr>
          <a:xfrm>
            <a:off x="713071" y="780283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en-US" sz="2000" b="1" dirty="0">
                <a:solidFill>
                  <a:srgbClr val="2F455B"/>
                </a:solidFill>
              </a:rPr>
              <a:t>What is biomimetic?</a:t>
            </a:r>
          </a:p>
        </p:txBody>
      </p:sp>
      <p:sp>
        <p:nvSpPr>
          <p:cNvPr id="12" name="Google Shape;151;p17">
            <a:extLst>
              <a:ext uri="{FF2B5EF4-FFF2-40B4-BE49-F238E27FC236}">
                <a16:creationId xmlns:a16="http://schemas.microsoft.com/office/drawing/2014/main" id="{2CE6739D-7368-7983-10D6-EB30A55C3A48}"/>
              </a:ext>
            </a:extLst>
          </p:cNvPr>
          <p:cNvSpPr/>
          <p:nvPr/>
        </p:nvSpPr>
        <p:spPr>
          <a:xfrm>
            <a:off x="0" y="4763065"/>
            <a:ext cx="9144000" cy="39364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ACB897F8-A84D-C601-3E12-E3C92EE1486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rgbClr val="2F45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en" dirty="0">
              <a:solidFill>
                <a:srgbClr val="2F45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34813B-B0CC-43FC-7BEF-A44D9582716D}"/>
              </a:ext>
            </a:extLst>
          </p:cNvPr>
          <p:cNvSpPr txBox="1"/>
          <p:nvPr/>
        </p:nvSpPr>
        <p:spPr>
          <a:xfrm>
            <a:off x="3203330" y="1661362"/>
            <a:ext cx="46994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F455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Biomimetic is derived from the Greek word </a:t>
            </a:r>
            <a:r>
              <a:rPr lang="en-US" b="1" dirty="0" err="1">
                <a:solidFill>
                  <a:srgbClr val="2F455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biomimesis</a:t>
            </a:r>
            <a:r>
              <a:rPr lang="en-US" dirty="0">
                <a:solidFill>
                  <a:srgbClr val="2F455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srgbClr val="2F45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Google Shape;610;p37">
            <a:extLst>
              <a:ext uri="{FF2B5EF4-FFF2-40B4-BE49-F238E27FC236}">
                <a16:creationId xmlns:a16="http://schemas.microsoft.com/office/drawing/2014/main" id="{A0746F78-7FBA-E0DF-75DB-C34F2BB45FA5}"/>
              </a:ext>
            </a:extLst>
          </p:cNvPr>
          <p:cNvSpPr/>
          <p:nvPr/>
        </p:nvSpPr>
        <p:spPr>
          <a:xfrm>
            <a:off x="1115344" y="2202528"/>
            <a:ext cx="1389457" cy="1528962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F3CEDBA-AA23-70DB-33C9-BAEF9EF3D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105" y="2275792"/>
            <a:ext cx="1210185" cy="13661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C871DE5-D440-FC2F-4D56-CA9C48F22835}"/>
              </a:ext>
            </a:extLst>
          </p:cNvPr>
          <p:cNvGrpSpPr/>
          <p:nvPr/>
        </p:nvGrpSpPr>
        <p:grpSpPr>
          <a:xfrm>
            <a:off x="4075712" y="2276916"/>
            <a:ext cx="2579906" cy="2252078"/>
            <a:chOff x="2451792" y="1748939"/>
            <a:chExt cx="2918265" cy="254744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53F85C7-39A5-CC8D-D172-5A826FA0EE8E}"/>
                </a:ext>
              </a:extLst>
            </p:cNvPr>
            <p:cNvSpPr/>
            <p:nvPr/>
          </p:nvSpPr>
          <p:spPr>
            <a:xfrm>
              <a:off x="2856869" y="1748939"/>
              <a:ext cx="905646" cy="905646"/>
            </a:xfrm>
            <a:prstGeom prst="ellipse">
              <a:avLst/>
            </a:prstGeom>
            <a:solidFill>
              <a:srgbClr val="F1653B">
                <a:alpha val="7826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</a:pPr>
              <a:endParaRPr lang="en-US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7507CC7-593C-A230-A2E5-13EF7BA3ADF4}"/>
                </a:ext>
              </a:extLst>
            </p:cNvPr>
            <p:cNvSpPr/>
            <p:nvPr/>
          </p:nvSpPr>
          <p:spPr>
            <a:xfrm>
              <a:off x="4254708" y="1752159"/>
              <a:ext cx="1115349" cy="1115349"/>
            </a:xfrm>
            <a:prstGeom prst="ellipse">
              <a:avLst/>
            </a:prstGeom>
            <a:solidFill>
              <a:srgbClr val="8DC641">
                <a:alpha val="7523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</a:pPr>
              <a:endParaRPr lang="en-US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92E0519-03F5-C90B-2E14-433620D65CF0}"/>
                </a:ext>
              </a:extLst>
            </p:cNvPr>
            <p:cNvSpPr/>
            <p:nvPr/>
          </p:nvSpPr>
          <p:spPr>
            <a:xfrm>
              <a:off x="3837645" y="3001819"/>
              <a:ext cx="1294562" cy="1294562"/>
            </a:xfrm>
            <a:prstGeom prst="ellipse">
              <a:avLst/>
            </a:prstGeom>
            <a:solidFill>
              <a:srgbClr val="92278E">
                <a:alpha val="623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</a:pPr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2286400-0992-6271-351E-F7603A15B3E9}"/>
                </a:ext>
              </a:extLst>
            </p:cNvPr>
            <p:cNvSpPr/>
            <p:nvPr/>
          </p:nvSpPr>
          <p:spPr>
            <a:xfrm>
              <a:off x="2451792" y="2801536"/>
              <a:ext cx="1196786" cy="1196786"/>
            </a:xfrm>
            <a:prstGeom prst="ellipse">
              <a:avLst/>
            </a:prstGeom>
            <a:solidFill>
              <a:srgbClr val="14B4EF">
                <a:alpha val="6222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</a:pPr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11A8725-32C5-66DF-41CF-7707930C35F2}"/>
                </a:ext>
              </a:extLst>
            </p:cNvPr>
            <p:cNvSpPr/>
            <p:nvPr/>
          </p:nvSpPr>
          <p:spPr>
            <a:xfrm>
              <a:off x="3202313" y="2201762"/>
              <a:ext cx="1403927" cy="1403927"/>
            </a:xfrm>
            <a:prstGeom prst="ellipse">
              <a:avLst/>
            </a:prstGeom>
            <a:solidFill>
              <a:srgbClr val="F5E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</a:pPr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90E6303-3E4C-EE10-69A3-0B81A4A762D3}"/>
                </a:ext>
              </a:extLst>
            </p:cNvPr>
            <p:cNvSpPr txBox="1"/>
            <p:nvPr/>
          </p:nvSpPr>
          <p:spPr>
            <a:xfrm>
              <a:off x="4256597" y="2147044"/>
              <a:ext cx="10887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R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</a:pPr>
              <a:r>
                <a:rPr lang="en-US" sz="1000" b="1" dirty="0">
                  <a:solidFill>
                    <a:srgbClr val="2F455B"/>
                  </a:solidFill>
                </a:rPr>
                <a:t>Architecture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50D699D-0DE8-9C9D-4861-BCF09038F8D3}"/>
                </a:ext>
              </a:extLst>
            </p:cNvPr>
            <p:cNvSpPr txBox="1"/>
            <p:nvPr/>
          </p:nvSpPr>
          <p:spPr>
            <a:xfrm>
              <a:off x="3994022" y="3527880"/>
              <a:ext cx="10759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2F455B"/>
                  </a:solidFill>
                </a:rPr>
                <a:t>Engineering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A305864-16B0-D7E5-BF81-0149314AA646}"/>
                </a:ext>
              </a:extLst>
            </p:cNvPr>
            <p:cNvSpPr txBox="1"/>
            <p:nvPr/>
          </p:nvSpPr>
          <p:spPr>
            <a:xfrm>
              <a:off x="2588003" y="3260671"/>
              <a:ext cx="827200" cy="2785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2F455B"/>
                  </a:solidFill>
                </a:rPr>
                <a:t>Medicine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CCB5917-035E-E3DB-CA15-71A424B179BF}"/>
                </a:ext>
              </a:extLst>
            </p:cNvPr>
            <p:cNvSpPr txBox="1"/>
            <p:nvPr/>
          </p:nvSpPr>
          <p:spPr>
            <a:xfrm>
              <a:off x="3096369" y="2049252"/>
              <a:ext cx="419221" cy="2785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2F455B"/>
                  </a:solidFill>
                </a:rPr>
                <a:t>Art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701557F-E2C4-0AE7-6D8D-D4EADA4522E2}"/>
                </a:ext>
              </a:extLst>
            </p:cNvPr>
            <p:cNvSpPr txBox="1"/>
            <p:nvPr/>
          </p:nvSpPr>
          <p:spPr>
            <a:xfrm>
              <a:off x="3253141" y="2715681"/>
              <a:ext cx="1302269" cy="3481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2F455B"/>
                  </a:solidFill>
                </a:rPr>
                <a:t>Biomimetic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C761468-EBCE-5E09-6CB3-D3388C19047F}"/>
              </a:ext>
            </a:extLst>
          </p:cNvPr>
          <p:cNvSpPr txBox="1"/>
          <p:nvPr/>
        </p:nvSpPr>
        <p:spPr>
          <a:xfrm>
            <a:off x="880643" y="4946651"/>
            <a:ext cx="752982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Hwang, </a:t>
            </a:r>
            <a:r>
              <a:rPr lang="en-US" sz="800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Jangsun</a:t>
            </a:r>
            <a:r>
              <a:rPr lang="en-US" sz="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et al. "Biomimetics: forecasting the future of science, engineering, and medicine." </a:t>
            </a:r>
            <a:r>
              <a:rPr lang="en-US" sz="8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International journal of nanomedicine</a:t>
            </a:r>
            <a:r>
              <a:rPr lang="en-US" sz="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10 (2015): 5701.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209996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3410B0-0040-B56D-D6B0-4B2C33223F72}"/>
              </a:ext>
            </a:extLst>
          </p:cNvPr>
          <p:cNvSpPr/>
          <p:nvPr/>
        </p:nvSpPr>
        <p:spPr>
          <a:xfrm>
            <a:off x="0" y="0"/>
            <a:ext cx="4572000" cy="51434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42AAC1-9B1D-49EC-E470-083ABF98B34B}"/>
              </a:ext>
            </a:extLst>
          </p:cNvPr>
          <p:cNvSpPr/>
          <p:nvPr/>
        </p:nvSpPr>
        <p:spPr>
          <a:xfrm>
            <a:off x="4572000" y="-1"/>
            <a:ext cx="4572000" cy="5143451"/>
          </a:xfrm>
          <a:prstGeom prst="rect">
            <a:avLst/>
          </a:prstGeom>
          <a:solidFill>
            <a:srgbClr val="FFD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en-US" dirty="0"/>
          </a:p>
        </p:txBody>
      </p:sp>
      <p:pic>
        <p:nvPicPr>
          <p:cNvPr id="7" name="Graphic 6" descr="Group brainstorm">
            <a:extLst>
              <a:ext uri="{FF2B5EF4-FFF2-40B4-BE49-F238E27FC236}">
                <a16:creationId xmlns:a16="http://schemas.microsoft.com/office/drawing/2014/main" id="{A454132F-72AC-C347-81D5-853626DB54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46564" y="1872343"/>
            <a:ext cx="4250871" cy="3706585"/>
          </a:xfrm>
          <a:prstGeom prst="rect">
            <a:avLst/>
          </a:prstGeom>
        </p:spPr>
      </p:pic>
      <p:pic>
        <p:nvPicPr>
          <p:cNvPr id="8" name="Graphic 7" descr="Group brainstorm">
            <a:extLst>
              <a:ext uri="{FF2B5EF4-FFF2-40B4-BE49-F238E27FC236}">
                <a16:creationId xmlns:a16="http://schemas.microsoft.com/office/drawing/2014/main" id="{FE182675-0CD1-0C7A-EB27-D928AE0A58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31848" y="1872343"/>
            <a:ext cx="4250871" cy="37065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6C9847-607A-CAF6-4572-A773EC82E71C}"/>
              </a:ext>
            </a:extLst>
          </p:cNvPr>
          <p:cNvSpPr txBox="1"/>
          <p:nvPr/>
        </p:nvSpPr>
        <p:spPr>
          <a:xfrm>
            <a:off x="1123663" y="885285"/>
            <a:ext cx="2324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en-US" b="1" dirty="0">
                <a:solidFill>
                  <a:srgbClr val="FFD5D8"/>
                </a:solidFill>
              </a:rPr>
              <a:t>Without</a:t>
            </a:r>
            <a:r>
              <a:rPr lang="en-US" dirty="0">
                <a:solidFill>
                  <a:srgbClr val="FFD5D8"/>
                </a:solidFill>
              </a:rPr>
              <a:t> </a:t>
            </a:r>
            <a:endParaRPr lang="fa-IR" dirty="0">
              <a:solidFill>
                <a:srgbClr val="FFD5D8"/>
              </a:solidFill>
            </a:endParaRPr>
          </a:p>
          <a:p>
            <a:pPr marR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en-US" dirty="0">
                <a:solidFill>
                  <a:srgbClr val="FFD5D8"/>
                </a:solidFill>
              </a:rPr>
              <a:t>using the biological system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9BF804-5FAE-2FC0-1046-9062148BD1B7}"/>
              </a:ext>
            </a:extLst>
          </p:cNvPr>
          <p:cNvSpPr txBox="1"/>
          <p:nvPr/>
        </p:nvSpPr>
        <p:spPr>
          <a:xfrm>
            <a:off x="5695663" y="885285"/>
            <a:ext cx="2324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en-US" b="1" dirty="0">
                <a:solidFill>
                  <a:srgbClr val="2F455B"/>
                </a:solidFill>
              </a:rPr>
              <a:t>With</a:t>
            </a:r>
            <a:endParaRPr lang="fa-IR" b="1" dirty="0">
              <a:solidFill>
                <a:srgbClr val="2F455B"/>
              </a:solidFill>
            </a:endParaRPr>
          </a:p>
          <a:p>
            <a:pPr marR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en-US" dirty="0">
                <a:solidFill>
                  <a:srgbClr val="2F455B"/>
                </a:solidFill>
              </a:rPr>
              <a:t>using the biological system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51A712-6D02-A736-8BF1-4897F0D6A43A}"/>
              </a:ext>
            </a:extLst>
          </p:cNvPr>
          <p:cNvSpPr txBox="1"/>
          <p:nvPr/>
        </p:nvSpPr>
        <p:spPr>
          <a:xfrm>
            <a:off x="3831283" y="245709"/>
            <a:ext cx="1428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en-US" sz="1800" b="1" dirty="0">
                <a:solidFill>
                  <a:srgbClr val="FFD5D8"/>
                </a:solidFill>
              </a:rPr>
              <a:t>Biomi</a:t>
            </a:r>
            <a:r>
              <a:rPr lang="en-US" sz="1800" b="1" dirty="0">
                <a:solidFill>
                  <a:srgbClr val="2F455B"/>
                </a:solidFill>
              </a:rPr>
              <a:t>metic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60554925-7E3F-36EB-7843-20C4D261D09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rgbClr val="2F45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en" dirty="0">
              <a:solidFill>
                <a:srgbClr val="2F45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435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49950C-CA88-C1E1-8232-FFF375672A3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rgbClr val="2F45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en" dirty="0">
              <a:solidFill>
                <a:srgbClr val="2F45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029D627-2C33-82D7-EB48-C554463DA2CD}"/>
              </a:ext>
            </a:extLst>
          </p:cNvPr>
          <p:cNvGrpSpPr/>
          <p:nvPr/>
        </p:nvGrpSpPr>
        <p:grpSpPr>
          <a:xfrm>
            <a:off x="493438" y="2309118"/>
            <a:ext cx="2350260" cy="1207608"/>
            <a:chOff x="3128775" y="3423213"/>
            <a:chExt cx="1716068" cy="89805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8B1199B-CE93-7BCA-11C4-80B96D2E1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532" t="3830" r="54260" b="49400"/>
            <a:stretch/>
          </p:blipFill>
          <p:spPr>
            <a:xfrm>
              <a:off x="4000414" y="3423213"/>
              <a:ext cx="844429" cy="89805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FB21302-EE31-CD4B-323D-C132E76D3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28775" y="3423213"/>
              <a:ext cx="844429" cy="898054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046A1039-6204-46FB-EABE-5EB5907A82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0539" y="776579"/>
            <a:ext cx="2951210" cy="10901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E181AAC-E471-ADBE-141B-5EE7DE126E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7139" y="742455"/>
            <a:ext cx="3538770" cy="11035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C0E458E-7B15-56EE-D286-89DE1877146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55" b="5967"/>
          <a:stretch/>
        </p:blipFill>
        <p:spPr>
          <a:xfrm>
            <a:off x="3450189" y="2197090"/>
            <a:ext cx="2243620" cy="1358291"/>
          </a:xfrm>
          <a:prstGeom prst="rect">
            <a:avLst/>
          </a:prstGeom>
        </p:spPr>
      </p:pic>
      <p:sp>
        <p:nvSpPr>
          <p:cNvPr id="22" name="Google Shape;186;p19">
            <a:extLst>
              <a:ext uri="{FF2B5EF4-FFF2-40B4-BE49-F238E27FC236}">
                <a16:creationId xmlns:a16="http://schemas.microsoft.com/office/drawing/2014/main" id="{A72EEFAE-03B4-3F8C-3A35-B7E72DBFA012}"/>
              </a:ext>
            </a:extLst>
          </p:cNvPr>
          <p:cNvSpPr/>
          <p:nvPr/>
        </p:nvSpPr>
        <p:spPr>
          <a:xfrm rot="10800000">
            <a:off x="-1" y="0"/>
            <a:ext cx="9144000" cy="546614"/>
          </a:xfrm>
          <a:prstGeom prst="rect">
            <a:avLst/>
          </a:prstGeom>
          <a:solidFill>
            <a:srgbClr val="2F455B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A820236-E84C-A788-C5A1-33938DE7DEE8}"/>
              </a:ext>
            </a:extLst>
          </p:cNvPr>
          <p:cNvSpPr txBox="1"/>
          <p:nvPr/>
        </p:nvSpPr>
        <p:spPr>
          <a:xfrm>
            <a:off x="2377714" y="80849"/>
            <a:ext cx="43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D5D8"/>
                </a:solidFill>
              </a:rPr>
              <a:t>The area of applications in biomimetic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6F9D900-8E79-38A2-D3A1-A09292C74270}"/>
              </a:ext>
            </a:extLst>
          </p:cNvPr>
          <p:cNvGrpSpPr/>
          <p:nvPr/>
        </p:nvGrpSpPr>
        <p:grpSpPr>
          <a:xfrm>
            <a:off x="6357635" y="2341320"/>
            <a:ext cx="2290606" cy="1207608"/>
            <a:chOff x="6436710" y="1713171"/>
            <a:chExt cx="2290606" cy="120544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777D48-7787-317A-7498-EF0AFA777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6710" y="1713171"/>
              <a:ext cx="743352" cy="119080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67C3F28-996F-59D8-57EA-7027B47CF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0952" y="1713171"/>
              <a:ext cx="1486364" cy="67462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D33EA8B-16EF-5949-6A89-1926770A23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7" r="52277" b="10229"/>
            <a:stretch/>
          </p:blipFill>
          <p:spPr>
            <a:xfrm>
              <a:off x="7240952" y="2417157"/>
              <a:ext cx="702425" cy="50145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2DE04EB-BA49-6AF7-D8B4-0DC21C9E616F}"/>
                </a:ext>
              </a:extLst>
            </p:cNvPr>
            <p:cNvPicPr>
              <a:picLocks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15" r="2204" b="10031"/>
            <a:stretch/>
          </p:blipFill>
          <p:spPr>
            <a:xfrm>
              <a:off x="8024891" y="2417157"/>
              <a:ext cx="702425" cy="486819"/>
            </a:xfrm>
            <a:prstGeom prst="rect">
              <a:avLst/>
            </a:prstGeom>
          </p:spPr>
        </p:pic>
        <p:sp>
          <p:nvSpPr>
            <p:cNvPr id="25" name="Right Arrow 24">
              <a:extLst>
                <a:ext uri="{FF2B5EF4-FFF2-40B4-BE49-F238E27FC236}">
                  <a16:creationId xmlns:a16="http://schemas.microsoft.com/office/drawing/2014/main" id="{7966A32B-18EC-E1CF-573B-F951078DA43F}"/>
                </a:ext>
              </a:extLst>
            </p:cNvPr>
            <p:cNvSpPr/>
            <p:nvPr/>
          </p:nvSpPr>
          <p:spPr>
            <a:xfrm>
              <a:off x="7900067" y="2584132"/>
              <a:ext cx="230757" cy="152867"/>
            </a:xfrm>
            <a:prstGeom prst="rightArrow">
              <a:avLst/>
            </a:prstGeom>
            <a:solidFill>
              <a:srgbClr val="FFD5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9B909F1-2F11-0152-20A5-C4D78F53F7E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9635"/>
          <a:stretch/>
        </p:blipFill>
        <p:spPr>
          <a:xfrm>
            <a:off x="4240318" y="3957191"/>
            <a:ext cx="2660589" cy="114446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A07C697-5A0F-3738-693C-96097B0E24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100000"/>
                    </a14:imgEffect>
                    <a14:imgEffect>
                      <a14:brightnessContrast bright="4000" contrast="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1877" y="3954148"/>
            <a:ext cx="1144464" cy="1098634"/>
          </a:xfrm>
          <a:prstGeom prst="rect">
            <a:avLst/>
          </a:prstGeom>
        </p:spPr>
      </p:pic>
      <p:cxnSp>
        <p:nvCxnSpPr>
          <p:cNvPr id="28" name="Google Shape;115;p15">
            <a:extLst>
              <a:ext uri="{FF2B5EF4-FFF2-40B4-BE49-F238E27FC236}">
                <a16:creationId xmlns:a16="http://schemas.microsoft.com/office/drawing/2014/main" id="{C3ABB27A-BAE4-6AAF-72C7-8B79B7E10AC3}"/>
              </a:ext>
            </a:extLst>
          </p:cNvPr>
          <p:cNvCxnSpPr>
            <a:cxnSpLocks/>
          </p:cNvCxnSpPr>
          <p:nvPr/>
        </p:nvCxnSpPr>
        <p:spPr>
          <a:xfrm flipH="1">
            <a:off x="-41747" y="1940125"/>
            <a:ext cx="9227492" cy="0"/>
          </a:xfrm>
          <a:prstGeom prst="straightConnector1">
            <a:avLst/>
          </a:prstGeom>
          <a:noFill/>
          <a:ln w="28575" cap="rnd" cmpd="sng">
            <a:solidFill>
              <a:srgbClr val="2F455B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2" name="Google Shape;115;p15">
            <a:extLst>
              <a:ext uri="{FF2B5EF4-FFF2-40B4-BE49-F238E27FC236}">
                <a16:creationId xmlns:a16="http://schemas.microsoft.com/office/drawing/2014/main" id="{C5050FCC-1EB6-19CB-8A40-307909068C7A}"/>
              </a:ext>
            </a:extLst>
          </p:cNvPr>
          <p:cNvCxnSpPr>
            <a:cxnSpLocks/>
          </p:cNvCxnSpPr>
          <p:nvPr/>
        </p:nvCxnSpPr>
        <p:spPr>
          <a:xfrm flipH="1">
            <a:off x="-41747" y="3666465"/>
            <a:ext cx="9227492" cy="0"/>
          </a:xfrm>
          <a:prstGeom prst="straightConnector1">
            <a:avLst/>
          </a:prstGeom>
          <a:noFill/>
          <a:ln w="28575" cap="rnd" cmpd="sng">
            <a:solidFill>
              <a:srgbClr val="2F455B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9E22FDA-31F1-3543-0487-5293945FA5F4}"/>
              </a:ext>
            </a:extLst>
          </p:cNvPr>
          <p:cNvGrpSpPr/>
          <p:nvPr/>
        </p:nvGrpSpPr>
        <p:grpSpPr>
          <a:xfrm>
            <a:off x="583031" y="3983204"/>
            <a:ext cx="3483044" cy="1161110"/>
            <a:chOff x="276389" y="4046770"/>
            <a:chExt cx="3086100" cy="97290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851B83E-7474-829A-583A-8D1B3D4A29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2055" t="29072" r="1864" b="38139"/>
            <a:stretch/>
          </p:blipFill>
          <p:spPr>
            <a:xfrm>
              <a:off x="276389" y="4046770"/>
              <a:ext cx="3086100" cy="875071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9B0035D-54B7-E71E-9A17-ADEE4A050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846672" y="4902315"/>
              <a:ext cx="105953" cy="11736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1D8CFAE-AAA1-1774-78EC-D1408B233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256536" y="4902315"/>
              <a:ext cx="105953" cy="117360"/>
            </a:xfrm>
            <a:prstGeom prst="rect">
              <a:avLst/>
            </a:prstGeom>
          </p:spPr>
        </p:pic>
      </p:grpSp>
      <p:cxnSp>
        <p:nvCxnSpPr>
          <p:cNvPr id="42" name="Google Shape;115;p15">
            <a:extLst>
              <a:ext uri="{FF2B5EF4-FFF2-40B4-BE49-F238E27FC236}">
                <a16:creationId xmlns:a16="http://schemas.microsoft.com/office/drawing/2014/main" id="{7D479510-9834-8453-B739-B0FE81E7E74F}"/>
              </a:ext>
            </a:extLst>
          </p:cNvPr>
          <p:cNvCxnSpPr>
            <a:cxnSpLocks/>
          </p:cNvCxnSpPr>
          <p:nvPr/>
        </p:nvCxnSpPr>
        <p:spPr>
          <a:xfrm flipV="1">
            <a:off x="3301042" y="1855295"/>
            <a:ext cx="0" cy="1889212"/>
          </a:xfrm>
          <a:prstGeom prst="straightConnector1">
            <a:avLst/>
          </a:prstGeom>
          <a:noFill/>
          <a:ln w="28575" cap="rnd" cmpd="sng">
            <a:solidFill>
              <a:srgbClr val="2F455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0203E1F9-E800-11B9-28A4-0D04F9A209C7}"/>
              </a:ext>
            </a:extLst>
          </p:cNvPr>
          <p:cNvSpPr txBox="1"/>
          <p:nvPr/>
        </p:nvSpPr>
        <p:spPr>
          <a:xfrm>
            <a:off x="4194262" y="546756"/>
            <a:ext cx="6719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2F455B"/>
                </a:solidFill>
              </a:rPr>
              <a:t>Suture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C6E7DBA-3763-70FF-89EC-5D7C8FE92D21}"/>
              </a:ext>
            </a:extLst>
          </p:cNvPr>
          <p:cNvSpPr txBox="1"/>
          <p:nvPr/>
        </p:nvSpPr>
        <p:spPr>
          <a:xfrm>
            <a:off x="1402507" y="1946989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2F455B"/>
                </a:solidFill>
              </a:rPr>
              <a:t>Stent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BCB71E7-006B-6A35-3E63-48ACEED02D9C}"/>
              </a:ext>
            </a:extLst>
          </p:cNvPr>
          <p:cNvSpPr txBox="1"/>
          <p:nvPr/>
        </p:nvSpPr>
        <p:spPr>
          <a:xfrm>
            <a:off x="4207087" y="1950810"/>
            <a:ext cx="662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2F455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Hernia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0A41FC3-B225-484D-D97E-731151C33267}"/>
              </a:ext>
            </a:extLst>
          </p:cNvPr>
          <p:cNvSpPr txBox="1"/>
          <p:nvPr/>
        </p:nvSpPr>
        <p:spPr>
          <a:xfrm>
            <a:off x="4291313" y="3666465"/>
            <a:ext cx="5613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2F455B"/>
                </a:solidFill>
              </a:rPr>
              <a:t>Fiber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5014FF1-0513-872F-DCA9-4E88E6C80E0F}"/>
              </a:ext>
            </a:extLst>
          </p:cNvPr>
          <p:cNvSpPr txBox="1"/>
          <p:nvPr/>
        </p:nvSpPr>
        <p:spPr>
          <a:xfrm>
            <a:off x="6859561" y="1925822"/>
            <a:ext cx="12763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2F455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vascular grafts</a:t>
            </a:r>
          </a:p>
        </p:txBody>
      </p:sp>
      <p:cxnSp>
        <p:nvCxnSpPr>
          <p:cNvPr id="50" name="Google Shape;115;p15">
            <a:extLst>
              <a:ext uri="{FF2B5EF4-FFF2-40B4-BE49-F238E27FC236}">
                <a16:creationId xmlns:a16="http://schemas.microsoft.com/office/drawing/2014/main" id="{D36B7EE5-60A2-7371-A3E5-85B91D784C44}"/>
              </a:ext>
            </a:extLst>
          </p:cNvPr>
          <p:cNvCxnSpPr>
            <a:cxnSpLocks/>
          </p:cNvCxnSpPr>
          <p:nvPr/>
        </p:nvCxnSpPr>
        <p:spPr>
          <a:xfrm flipV="1">
            <a:off x="5872865" y="1866752"/>
            <a:ext cx="0" cy="1889212"/>
          </a:xfrm>
          <a:prstGeom prst="straightConnector1">
            <a:avLst/>
          </a:prstGeom>
          <a:noFill/>
          <a:ln w="28575" cap="rnd" cmpd="sng">
            <a:solidFill>
              <a:srgbClr val="2F455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2DB35EC-29BD-1E5E-3CEE-166F4320A2EE}"/>
              </a:ext>
            </a:extLst>
          </p:cNvPr>
          <p:cNvSpPr txBox="1"/>
          <p:nvPr/>
        </p:nvSpPr>
        <p:spPr>
          <a:xfrm>
            <a:off x="548075" y="3785734"/>
            <a:ext cx="64906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2F455B"/>
                </a:solidFill>
              </a:rPr>
              <a:t>Silkworm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32668D-16C9-E2DD-D65E-6688D4846286}"/>
              </a:ext>
            </a:extLst>
          </p:cNvPr>
          <p:cNvSpPr txBox="1"/>
          <p:nvPr/>
        </p:nvSpPr>
        <p:spPr>
          <a:xfrm>
            <a:off x="6357635" y="3777550"/>
            <a:ext cx="51809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2F455B"/>
                </a:solidFill>
              </a:rPr>
              <a:t>Spider</a:t>
            </a:r>
          </a:p>
        </p:txBody>
      </p:sp>
    </p:spTree>
    <p:extLst>
      <p:ext uri="{BB962C8B-B14F-4D97-AF65-F5344CB8AC3E}">
        <p14:creationId xmlns:p14="http://schemas.microsoft.com/office/powerpoint/2010/main" val="117996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E2FF1-8D7A-459D-0FC6-767FCDB83C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rgbClr val="FFD5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en" dirty="0">
              <a:solidFill>
                <a:srgbClr val="FFD5D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90F31A-CFF9-BD3F-827E-142F85236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39579" y="-196849"/>
            <a:ext cx="7347857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1FDD87-6F57-42A9-FD18-5613493D2CE6}"/>
              </a:ext>
            </a:extLst>
          </p:cNvPr>
          <p:cNvSpPr txBox="1"/>
          <p:nvPr/>
        </p:nvSpPr>
        <p:spPr>
          <a:xfrm>
            <a:off x="4026238" y="3124559"/>
            <a:ext cx="476407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D3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Lessons from Mosquitoes</a:t>
            </a:r>
          </a:p>
        </p:txBody>
      </p:sp>
    </p:spTree>
    <p:extLst>
      <p:ext uri="{BB962C8B-B14F-4D97-AF65-F5344CB8AC3E}">
        <p14:creationId xmlns:p14="http://schemas.microsoft.com/office/powerpoint/2010/main" val="46569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E2FF1-8D7A-459D-0FC6-767FCDB83C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rgbClr val="FFD5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en" dirty="0">
              <a:solidFill>
                <a:srgbClr val="FFD5D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oogle Shape;101;p14">
            <a:extLst>
              <a:ext uri="{FF2B5EF4-FFF2-40B4-BE49-F238E27FC236}">
                <a16:creationId xmlns:a16="http://schemas.microsoft.com/office/drawing/2014/main" id="{5CA7AAC4-7D3E-D0B9-F807-9B59089555F7}"/>
              </a:ext>
            </a:extLst>
          </p:cNvPr>
          <p:cNvPicPr preferRelativeResize="0"/>
          <p:nvPr/>
        </p:nvPicPr>
        <p:blipFill>
          <a:blip r:embed="rId3"/>
          <a:srcRect t="969" b="969"/>
          <a:stretch/>
        </p:blipFill>
        <p:spPr>
          <a:xfrm>
            <a:off x="1598452" y="921392"/>
            <a:ext cx="3220917" cy="3828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97EC5E-585E-C7F9-39B5-72CD88521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9875" y="921392"/>
            <a:ext cx="2446320" cy="3828459"/>
          </a:xfrm>
          <a:prstGeom prst="rect">
            <a:avLst/>
          </a:prstGeom>
        </p:spPr>
      </p:pic>
      <p:sp>
        <p:nvSpPr>
          <p:cNvPr id="2" name="Google Shape;186;p19">
            <a:extLst>
              <a:ext uri="{FF2B5EF4-FFF2-40B4-BE49-F238E27FC236}">
                <a16:creationId xmlns:a16="http://schemas.microsoft.com/office/drawing/2014/main" id="{95632224-5070-0A81-87DA-CFDB95FB6A03}"/>
              </a:ext>
            </a:extLst>
          </p:cNvPr>
          <p:cNvSpPr/>
          <p:nvPr/>
        </p:nvSpPr>
        <p:spPr>
          <a:xfrm rot="10800000">
            <a:off x="0" y="0"/>
            <a:ext cx="9144000" cy="54661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84CCA0-393F-1BED-586F-37856BE58231}"/>
              </a:ext>
            </a:extLst>
          </p:cNvPr>
          <p:cNvSpPr txBox="1"/>
          <p:nvPr/>
        </p:nvSpPr>
        <p:spPr>
          <a:xfrm>
            <a:off x="3514876" y="88641"/>
            <a:ext cx="2114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2F455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Painless </a:t>
            </a:r>
            <a:r>
              <a:rPr lang="en-US" sz="1800" b="1" dirty="0">
                <a:solidFill>
                  <a:srgbClr val="2F45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800" b="1" dirty="0">
                <a:solidFill>
                  <a:srgbClr val="2F455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iercing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92E625-FFDB-A435-20B5-667422EE3874}"/>
              </a:ext>
            </a:extLst>
          </p:cNvPr>
          <p:cNvSpPr txBox="1"/>
          <p:nvPr/>
        </p:nvSpPr>
        <p:spPr>
          <a:xfrm>
            <a:off x="494396" y="4913300"/>
            <a:ext cx="815520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Gurera</a:t>
            </a:r>
            <a:r>
              <a:rPr lang="en-US" sz="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Dev, Bharat Bhushan, and </a:t>
            </a:r>
            <a:r>
              <a:rPr lang="en-US" sz="8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Navin</a:t>
            </a:r>
            <a:r>
              <a:rPr lang="en-US" sz="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Kumar. "Lessons from mosquitoes’ painless piercing." </a:t>
            </a:r>
            <a:r>
              <a:rPr lang="en-US" sz="8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Journal of the mechanical behavior of biomedical materials</a:t>
            </a:r>
            <a:r>
              <a:rPr lang="en-US" sz="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84 (2018): 178-187.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8BBF23D-4294-8CDD-6604-B4F24615FA8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rgbClr val="2F45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en" dirty="0">
              <a:solidFill>
                <a:srgbClr val="2F45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Google Shape;115;p15">
            <a:extLst>
              <a:ext uri="{FF2B5EF4-FFF2-40B4-BE49-F238E27FC236}">
                <a16:creationId xmlns:a16="http://schemas.microsoft.com/office/drawing/2014/main" id="{D83F4CEF-8ADD-E8FF-4D93-E40BC8994D5A}"/>
              </a:ext>
            </a:extLst>
          </p:cNvPr>
          <p:cNvCxnSpPr>
            <a:cxnSpLocks/>
          </p:cNvCxnSpPr>
          <p:nvPr/>
        </p:nvCxnSpPr>
        <p:spPr>
          <a:xfrm flipH="1">
            <a:off x="-41746" y="381292"/>
            <a:ext cx="9227492" cy="0"/>
          </a:xfrm>
          <a:prstGeom prst="straightConnector1">
            <a:avLst/>
          </a:prstGeom>
          <a:noFill/>
          <a:ln w="28575" cap="rnd" cmpd="sng">
            <a:solidFill>
              <a:srgbClr val="2F455B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" name="Google Shape;115;p15">
            <a:extLst>
              <a:ext uri="{FF2B5EF4-FFF2-40B4-BE49-F238E27FC236}">
                <a16:creationId xmlns:a16="http://schemas.microsoft.com/office/drawing/2014/main" id="{65DBDDC4-5184-35A3-5151-2F49CE308E30}"/>
              </a:ext>
            </a:extLst>
          </p:cNvPr>
          <p:cNvCxnSpPr>
            <a:cxnSpLocks/>
          </p:cNvCxnSpPr>
          <p:nvPr/>
        </p:nvCxnSpPr>
        <p:spPr>
          <a:xfrm flipH="1">
            <a:off x="-41746" y="4751633"/>
            <a:ext cx="9227492" cy="0"/>
          </a:xfrm>
          <a:prstGeom prst="straightConnector1">
            <a:avLst/>
          </a:prstGeom>
          <a:noFill/>
          <a:ln w="28575" cap="rnd" cmpd="sng">
            <a:solidFill>
              <a:srgbClr val="2F455B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7CE2DF5-6BAE-905F-61DA-CC103DE6A8C8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t="50009" b="-1"/>
          <a:stretch/>
        </p:blipFill>
        <p:spPr>
          <a:xfrm>
            <a:off x="4743682" y="1429524"/>
            <a:ext cx="3255264" cy="23005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D84E93-DC21-0A28-E7AB-21A03C5EADE9}"/>
              </a:ext>
            </a:extLst>
          </p:cNvPr>
          <p:cNvSpPr txBox="1"/>
          <p:nvPr/>
        </p:nvSpPr>
        <p:spPr>
          <a:xfrm>
            <a:off x="1353868" y="993549"/>
            <a:ext cx="28376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F455B"/>
                </a:solidFill>
              </a:rPr>
              <a:t>Mosquito-inspired microneedle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63826D-C555-2F21-4599-F014100F32F1}"/>
              </a:ext>
            </a:extLst>
          </p:cNvPr>
          <p:cNvSpPr txBox="1"/>
          <p:nvPr/>
        </p:nvSpPr>
        <p:spPr>
          <a:xfrm>
            <a:off x="5402939" y="996837"/>
            <a:ext cx="1936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F455B"/>
                </a:solidFill>
              </a:rPr>
              <a:t>Working mechanism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FEE4C688-6BA8-2523-D095-F7C91A60FA7A}"/>
              </a:ext>
            </a:extLst>
          </p:cNvPr>
          <p:cNvSpPr/>
          <p:nvPr/>
        </p:nvSpPr>
        <p:spPr>
          <a:xfrm>
            <a:off x="4314799" y="2326645"/>
            <a:ext cx="651905" cy="506313"/>
          </a:xfrm>
          <a:prstGeom prst="rightArrow">
            <a:avLst/>
          </a:prstGeom>
          <a:solidFill>
            <a:srgbClr val="2F455B"/>
          </a:solidFill>
          <a:ln>
            <a:solidFill>
              <a:srgbClr val="2F45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F22C12B-A0A1-D4EF-FF6F-DC06FF68A62E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t="4422" b="54175"/>
          <a:stretch/>
        </p:blipFill>
        <p:spPr>
          <a:xfrm>
            <a:off x="1145054" y="1429524"/>
            <a:ext cx="3255265" cy="23005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6199B7-0371-D3EF-0CC6-3DCB74092555}"/>
              </a:ext>
            </a:extLst>
          </p:cNvPr>
          <p:cNvSpPr txBox="1"/>
          <p:nvPr/>
        </p:nvSpPr>
        <p:spPr>
          <a:xfrm>
            <a:off x="494396" y="4928007"/>
            <a:ext cx="815520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Gurera</a:t>
            </a:r>
            <a:r>
              <a:rPr lang="en-US" sz="8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Dev, Bharat Bhushan, and </a:t>
            </a:r>
            <a:r>
              <a:rPr lang="en-US" sz="8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Navin</a:t>
            </a:r>
            <a:r>
              <a:rPr lang="en-US" sz="8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Kumar. "Lessons from mosquitoes’ painless piercing." </a:t>
            </a:r>
            <a:r>
              <a:rPr lang="en-US" sz="800" b="0" i="1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Journal of the mechanical behavior of biomedical materials</a:t>
            </a:r>
            <a:r>
              <a:rPr lang="en-US" sz="8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84 (2018): 178-187.</a:t>
            </a:r>
            <a:endParaRPr lang="en-US" sz="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DAC0A-D120-5909-ABEC-366C68AAF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322" y="192571"/>
            <a:ext cx="2784020" cy="519537"/>
          </a:xfrm>
        </p:spPr>
        <p:txBody>
          <a:bodyPr/>
          <a:lstStyle/>
          <a:p>
            <a:r>
              <a:rPr lang="en-US" sz="3200" b="1" dirty="0">
                <a:solidFill>
                  <a:srgbClr val="FFD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Pollen grain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FE2D1-AAB4-708D-D6F4-CC7AB516B4E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rgbClr val="FFD5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en" dirty="0">
              <a:solidFill>
                <a:srgbClr val="FFD5D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 useBgFill="1">
        <p:nvSpPr>
          <p:cNvPr id="8" name="TextBox 7">
            <a:extLst>
              <a:ext uri="{FF2B5EF4-FFF2-40B4-BE49-F238E27FC236}">
                <a16:creationId xmlns:a16="http://schemas.microsoft.com/office/drawing/2014/main" id="{BFF679FC-F754-8918-2834-6FA61D6B6896}"/>
              </a:ext>
            </a:extLst>
          </p:cNvPr>
          <p:cNvSpPr txBox="1"/>
          <p:nvPr/>
        </p:nvSpPr>
        <p:spPr>
          <a:xfrm>
            <a:off x="5246914" y="2231571"/>
            <a:ext cx="184731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456465"/>
      </p:ext>
    </p:extLst>
  </p:cSld>
  <p:clrMapOvr>
    <a:masterClrMapping/>
  </p:clrMapOvr>
</p:sld>
</file>

<file path=ppt/theme/theme1.xml><?xml version="1.0" encoding="utf-8"?>
<a:theme xmlns:a="http://schemas.openxmlformats.org/drawingml/2006/main" name="Dark Blue and Pink Simple and Basic Corporate About Me Creative Presentation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2F465B"/>
      </a:accent1>
      <a:accent2>
        <a:srgbClr val="7C9FBE"/>
      </a:accent2>
      <a:accent3>
        <a:srgbClr val="A63222"/>
      </a:accent3>
      <a:accent4>
        <a:srgbClr val="E47464"/>
      </a:accent4>
      <a:accent5>
        <a:srgbClr val="FFD2CC"/>
      </a:accent5>
      <a:accent6>
        <a:srgbClr val="BBCCDB"/>
      </a:accent6>
      <a:hlink>
        <a:srgbClr val="A63222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2329</TotalTime>
  <Words>1242</Words>
  <Application>Microsoft Macintosh PowerPoint</Application>
  <PresentationFormat>On-screen Show (16:9)</PresentationFormat>
  <Paragraphs>191</Paragraphs>
  <Slides>25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Calibri</vt:lpstr>
      <vt:lpstr>Arial</vt:lpstr>
      <vt:lpstr>Merriweather Sans Light</vt:lpstr>
      <vt:lpstr>Merriweather Sans</vt:lpstr>
      <vt:lpstr>Dark Blue and Pink Simple and Basic Corporate About Me Creative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Pollen grain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Virus-mimicking particles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zahra katoli</cp:lastModifiedBy>
  <cp:revision>28</cp:revision>
  <dcterms:modified xsi:type="dcterms:W3CDTF">2022-11-15T11:04:23Z</dcterms:modified>
</cp:coreProperties>
</file>